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</p:sldMasterIdLst>
  <p:notesMasterIdLst>
    <p:notesMasterId r:id="rId23"/>
  </p:notesMasterIdLst>
  <p:sldIdLst>
    <p:sldId id="256" r:id="rId2"/>
    <p:sldId id="1356" r:id="rId3"/>
    <p:sldId id="322" r:id="rId4"/>
    <p:sldId id="1334" r:id="rId5"/>
    <p:sldId id="1340" r:id="rId6"/>
    <p:sldId id="1336" r:id="rId7"/>
    <p:sldId id="1347" r:id="rId8"/>
    <p:sldId id="1335" r:id="rId9"/>
    <p:sldId id="1346" r:id="rId10"/>
    <p:sldId id="1341" r:id="rId11"/>
    <p:sldId id="1348" r:id="rId12"/>
    <p:sldId id="1357" r:id="rId13"/>
    <p:sldId id="1351" r:id="rId14"/>
    <p:sldId id="1350" r:id="rId15"/>
    <p:sldId id="1349" r:id="rId16"/>
    <p:sldId id="1344" r:id="rId17"/>
    <p:sldId id="1345" r:id="rId18"/>
    <p:sldId id="1342" r:id="rId19"/>
    <p:sldId id="1352" r:id="rId20"/>
    <p:sldId id="1337" r:id="rId21"/>
    <p:sldId id="1355" r:id="rId22"/>
  </p:sldIdLst>
  <p:sldSz cx="12192000" cy="68580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00000000000000000"/>
      <p:regular r:id="rId32"/>
      <p:bold r:id="rId33"/>
      <p:italic r:id="rId34"/>
      <p:boldItalic r:id="rId35"/>
    </p:embeddedFont>
    <p:embeddedFont>
      <p:font typeface="Roboto Medium" panose="0200000000000000000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60E841-3329-4687-89E2-9785EDA6608A}">
  <a:tblStyle styleId="{7760E841-3329-4687-89E2-9785EDA66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23FB6C-EB3C-406C-83A2-1756627CDAE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75"/>
    <p:restoredTop sz="93133"/>
  </p:normalViewPr>
  <p:slideViewPr>
    <p:cSldViewPr snapToGrid="0" snapToObjects="1">
      <p:cViewPr varScale="1">
        <p:scale>
          <a:sx n="103" d="100"/>
          <a:sy n="103" d="100"/>
        </p:scale>
        <p:origin x="2360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ab48cd02e_3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4" name="Google Shape;1064;g5ab48cd02e_3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89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AA71D589-BFD3-8BBD-51DA-755AF4700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A5C1EA76-E7F7-D731-D809-7DFCDAD19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1D12AEAB-90EE-FE09-4780-7C6603C16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367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DA62CDB7-774F-2D35-A29D-52020E849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539AA17A-1F3E-B6E3-C0AA-C337E4FD2E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27B67315-11D1-5973-451E-140E2FC99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11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A4EC-8228-FB74-28EA-AE6617F98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DE0D4-5976-C3C8-7843-854570729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D6910-7176-2229-F4E5-892165F67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614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C3602E44-16FC-608B-3C89-E2E5F222D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62C880EE-CA2E-04E6-8CF9-C63AE0497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79E5A286-00F0-033A-6C23-1DCD1FE95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061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CFD5A-1DC9-8B22-625E-F551EEDFC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B4477-8A70-EA1E-5233-6FE4A3554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F8C7D-1AC5-D52C-F6AA-6388836D8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81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80EC-756D-C509-7999-6909B56F2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AE737C-1863-4B70-9085-08B46CCA2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1FB2A-CDEA-8C44-A52F-F4ED00C58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0A9DD803-F4BD-E131-04C8-19020C8D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AFA18B2F-5B4E-AA96-22EC-67DF97242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6AE234D8-6751-1888-740A-063E720F0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578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32D9-B5D3-664C-4349-7D2D24456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59EED3-26BE-D84E-7B18-A3D95D8CD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D3D3B-FD4F-8857-FD58-CA74879E8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Langgraph</a:t>
            </a:r>
            <a:r>
              <a:rPr lang="en-US" dirty="0"/>
              <a:t> using internal cache? Check this</a:t>
            </a:r>
          </a:p>
        </p:txBody>
      </p:sp>
    </p:spTree>
    <p:extLst>
      <p:ext uri="{BB962C8B-B14F-4D97-AF65-F5344CB8AC3E}">
        <p14:creationId xmlns:p14="http://schemas.microsoft.com/office/powerpoint/2010/main" val="180028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C870D3AD-D123-76C8-EA4E-5460AD9A4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2414EC3F-E975-00C8-05D5-4A7A2868DF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BC098F85-8683-2838-076D-A5F3483B1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09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FAE375A6-E0BF-2B42-F108-83FF552A0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FCB02A65-AF3D-27AA-4323-70F0B915B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C62A4B08-D998-428A-E6C8-E46282FA3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114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0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16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36862283-F0E2-F243-C54D-E5375230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2CDBFD1D-2C3C-5D76-E4FA-6D64C52DD9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A5459777-6361-D004-27BA-1E211D62E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61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7A69F-C7E5-26C1-636E-199BBA33F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F040E3-BEF4-35EC-B837-3D7C5E33F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2FE49-A6E8-97EF-2CBB-1A3E56944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7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81694-7A05-72B0-7EE9-7DF43DB94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8DB620-BC9E-8F9D-D557-3042F7356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D3AB2-6DA1-B2BC-D4E0-D6CF7D55B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96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731A7-4F4B-C934-ABB3-CF25B2EA5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53B05-88E7-9F06-2FCD-AE4148294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F652F-13A5-E666-6C7B-64CA849E6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07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>
          <a:extLst>
            <a:ext uri="{FF2B5EF4-FFF2-40B4-BE49-F238E27FC236}">
              <a16:creationId xmlns:a16="http://schemas.microsoft.com/office/drawing/2014/main" id="{408C227A-154A-F3FD-C8D1-3C3FF48F9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e49cb371a_3_1850:notes">
            <a:extLst>
              <a:ext uri="{FF2B5EF4-FFF2-40B4-BE49-F238E27FC236}">
                <a16:creationId xmlns:a16="http://schemas.microsoft.com/office/drawing/2014/main" id="{51845972-C539-14BC-4B7F-8401D7158B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80" name="Google Shape;1080;g5e49cb371a_3_1850:notes">
            <a:extLst>
              <a:ext uri="{FF2B5EF4-FFF2-40B4-BE49-F238E27FC236}">
                <a16:creationId xmlns:a16="http://schemas.microsoft.com/office/drawing/2014/main" id="{6DF0DACE-DCAA-6D7C-AF06-8682E0F8F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3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>
            <a:spLocks noGrp="1"/>
          </p:cNvSpPr>
          <p:nvPr>
            <p:ph type="title"/>
          </p:nvPr>
        </p:nvSpPr>
        <p:spPr>
          <a:xfrm>
            <a:off x="792480" y="1536700"/>
            <a:ext cx="8046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4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55"/>
          <p:cNvSpPr txBox="1">
            <a:spLocks noGrp="1"/>
          </p:cNvSpPr>
          <p:nvPr>
            <p:ph type="body" idx="1"/>
          </p:nvPr>
        </p:nvSpPr>
        <p:spPr>
          <a:xfrm>
            <a:off x="792480" y="2926080"/>
            <a:ext cx="80469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121900" bIns="609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 sz="2400" b="0" i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Multi-Use">
  <p:cSld name="Info Multi-Use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4" name="Google Shape;464;p64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5" name="Google Shape;465;p64"/>
          <p:cNvSpPr txBox="1">
            <a:spLocks noGrp="1"/>
          </p:cNvSpPr>
          <p:nvPr>
            <p:ph type="title"/>
          </p:nvPr>
        </p:nvSpPr>
        <p:spPr>
          <a:xfrm>
            <a:off x="670560" y="969361"/>
            <a:ext cx="2925900" cy="1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0" bIns="60925" anchor="t" anchorCtr="0">
            <a:noAutofit/>
          </a:bodyPr>
          <a:lstStyle>
            <a:lvl1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64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1" name="Google Shape;471;p64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>
            <a:spLocks noGrp="1"/>
          </p:cNvSpPr>
          <p:nvPr>
            <p:ph type="title"/>
          </p:nvPr>
        </p:nvSpPr>
        <p:spPr>
          <a:xfrm>
            <a:off x="558800" y="609600"/>
            <a:ext cx="110745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Google Shape;484;p66"/>
          <p:cNvSpPr txBox="1">
            <a:spLocks noGrp="1"/>
          </p:cNvSpPr>
          <p:nvPr>
            <p:ph type="body" idx="1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" rIns="0" bIns="609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66"/>
          <p:cNvSpPr txBox="1">
            <a:spLocks noGrp="1"/>
          </p:cNvSpPr>
          <p:nvPr>
            <p:ph type="body" idx="2"/>
          </p:nvPr>
        </p:nvSpPr>
        <p:spPr>
          <a:xfrm>
            <a:off x="558799" y="2138361"/>
            <a:ext cx="11074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486" name="Google Shape;486;p66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0" name="Google Shape;490;p66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 dirty="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>
            <a:spLocks noGrp="1"/>
          </p:cNvSpPr>
          <p:nvPr>
            <p:ph type="title"/>
          </p:nvPr>
        </p:nvSpPr>
        <p:spPr>
          <a:xfrm>
            <a:off x="558800" y="614253"/>
            <a:ext cx="110745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67"/>
          <p:cNvSpPr txBox="1">
            <a:spLocks noGrp="1"/>
          </p:cNvSpPr>
          <p:nvPr>
            <p:ph type="body" idx="1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" rIns="0" bIns="609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67"/>
          <p:cNvSpPr txBox="1">
            <a:spLocks noGrp="1"/>
          </p:cNvSpPr>
          <p:nvPr>
            <p:ph type="body" idx="2"/>
          </p:nvPr>
        </p:nvSpPr>
        <p:spPr>
          <a:xfrm>
            <a:off x="558800" y="2138361"/>
            <a:ext cx="3486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67"/>
          <p:cNvSpPr txBox="1">
            <a:spLocks noGrp="1"/>
          </p:cNvSpPr>
          <p:nvPr>
            <p:ph type="body" idx="3"/>
          </p:nvPr>
        </p:nvSpPr>
        <p:spPr>
          <a:xfrm>
            <a:off x="4354899" y="2138361"/>
            <a:ext cx="34824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67"/>
          <p:cNvSpPr txBox="1">
            <a:spLocks noGrp="1"/>
          </p:cNvSpPr>
          <p:nvPr>
            <p:ph type="body" idx="4"/>
          </p:nvPr>
        </p:nvSpPr>
        <p:spPr>
          <a:xfrm>
            <a:off x="8146288" y="2138361"/>
            <a:ext cx="3486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497" name="Google Shape;497;p67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" name="Google Shape;501;p67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lide">
  <p:cSld name="Customer Slide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/>
          <p:nvPr/>
        </p:nvSpPr>
        <p:spPr>
          <a:xfrm>
            <a:off x="558800" y="1138237"/>
            <a:ext cx="3202800" cy="4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69"/>
          <p:cNvSpPr txBox="1">
            <a:spLocks noGrp="1"/>
          </p:cNvSpPr>
          <p:nvPr>
            <p:ph type="title"/>
          </p:nvPr>
        </p:nvSpPr>
        <p:spPr>
          <a:xfrm>
            <a:off x="687344" y="2634268"/>
            <a:ext cx="2928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1"/>
          </p:nvPr>
        </p:nvSpPr>
        <p:spPr>
          <a:xfrm>
            <a:off x="687344" y="1229711"/>
            <a:ext cx="29289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600" b="0" i="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69"/>
          <p:cNvSpPr txBox="1">
            <a:spLocks noGrp="1"/>
          </p:cNvSpPr>
          <p:nvPr>
            <p:ph type="body" idx="2"/>
          </p:nvPr>
        </p:nvSpPr>
        <p:spPr>
          <a:xfrm>
            <a:off x="677863" y="3631580"/>
            <a:ext cx="2938500" cy="23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–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–"/>
              <a:defRPr sz="1600" b="0" i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600" b="0" i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513" name="Google Shape;513;p69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7" name="Google Shape;517;p69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8" name="Google Shape;518;p69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&amp; Chart">
  <p:cSld name="Info &amp; Char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72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1" name="Google Shape;531;p72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72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72"/>
          <p:cNvSpPr txBox="1">
            <a:spLocks noGrp="1"/>
          </p:cNvSpPr>
          <p:nvPr>
            <p:ph type="title"/>
          </p:nvPr>
        </p:nvSpPr>
        <p:spPr>
          <a:xfrm>
            <a:off x="670560" y="975360"/>
            <a:ext cx="2925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72"/>
          <p:cNvSpPr txBox="1">
            <a:spLocks noGrp="1"/>
          </p:cNvSpPr>
          <p:nvPr>
            <p:ph type="body" idx="1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0" bIns="60925" anchor="t" anchorCtr="0">
            <a:noAutofit/>
          </a:bodyPr>
          <a:lstStyle>
            <a:lvl1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72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Footer (WHITE)">
  <p:cSld name="Blank NO Footer (WHITE)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w/ Subtitle (WHITE)">
  <p:cSld name="Multi-use w/ Subtitle (WHITE)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>
            <a:spLocks noGrp="1"/>
          </p:cNvSpPr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81"/>
          <p:cNvSpPr txBox="1">
            <a:spLocks noGrp="1"/>
          </p:cNvSpPr>
          <p:nvPr>
            <p:ph type="body" idx="1"/>
          </p:nvPr>
        </p:nvSpPr>
        <p:spPr>
          <a:xfrm>
            <a:off x="548640" y="1173620"/>
            <a:ext cx="1109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3-Up (WHITE)">
  <p:cSld name="Images 3-Up (WHITE)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3"/>
          <p:cNvSpPr txBox="1">
            <a:spLocks noGrp="1"/>
          </p:cNvSpPr>
          <p:nvPr>
            <p:ph type="title"/>
          </p:nvPr>
        </p:nvSpPr>
        <p:spPr>
          <a:xfrm>
            <a:off x="548640" y="593313"/>
            <a:ext cx="110946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1"/>
          </p:nvPr>
        </p:nvSpPr>
        <p:spPr>
          <a:xfrm>
            <a:off x="548640" y="1173620"/>
            <a:ext cx="1109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9" name="Google Shape;579;p83"/>
          <p:cNvSpPr>
            <a:spLocks noGrp="1"/>
          </p:cNvSpPr>
          <p:nvPr>
            <p:ph type="pic" idx="2"/>
          </p:nvPr>
        </p:nvSpPr>
        <p:spPr>
          <a:xfrm>
            <a:off x="548640" y="1747838"/>
            <a:ext cx="3379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0" name="Google Shape;580;p83"/>
          <p:cNvSpPr>
            <a:spLocks noGrp="1"/>
          </p:cNvSpPr>
          <p:nvPr>
            <p:ph type="pic" idx="3"/>
          </p:nvPr>
        </p:nvSpPr>
        <p:spPr>
          <a:xfrm>
            <a:off x="4422625" y="1747838"/>
            <a:ext cx="3379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1" name="Google Shape;581;p83"/>
          <p:cNvSpPr>
            <a:spLocks noGrp="1"/>
          </p:cNvSpPr>
          <p:nvPr>
            <p:ph type="pic" idx="4"/>
          </p:nvPr>
        </p:nvSpPr>
        <p:spPr>
          <a:xfrm>
            <a:off x="8263572" y="1747838"/>
            <a:ext cx="3379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bullets (WHITE)">
  <p:cSld name="1 Column bullets (WHITE)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4"/>
          <p:cNvSpPr txBox="1">
            <a:spLocks noGrp="1"/>
          </p:cNvSpPr>
          <p:nvPr>
            <p:ph type="title"/>
          </p:nvPr>
        </p:nvSpPr>
        <p:spPr>
          <a:xfrm>
            <a:off x="548640" y="616688"/>
            <a:ext cx="110946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84"/>
          <p:cNvSpPr txBox="1">
            <a:spLocks noGrp="1"/>
          </p:cNvSpPr>
          <p:nvPr>
            <p:ph type="body" idx="1"/>
          </p:nvPr>
        </p:nvSpPr>
        <p:spPr>
          <a:xfrm>
            <a:off x="548640" y="1173620"/>
            <a:ext cx="1109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2"/>
          </p:nvPr>
        </p:nvSpPr>
        <p:spPr>
          <a:xfrm>
            <a:off x="548640" y="2137833"/>
            <a:ext cx="110946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w/ Subtitle">
  <p:cSld name="Multi-use w/ Subtitle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558800" y="609600"/>
            <a:ext cx="110745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56"/>
          <p:cNvSpPr txBox="1">
            <a:spLocks noGrp="1"/>
          </p:cNvSpPr>
          <p:nvPr>
            <p:ph type="body" idx="1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75" rIns="0" bIns="609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409" name="Google Shape;409;p56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1" name="Google Shape;411;p56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&amp; Quotes">
  <p:cSld name="Statement &amp; Quotes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7"/>
          <p:cNvPicPr preferRelativeResize="0"/>
          <p:nvPr/>
        </p:nvPicPr>
        <p:blipFill rotWithShape="1">
          <a:blip r:embed="rId2">
            <a:alphaModFix amt="56000"/>
          </a:blip>
          <a:srcRect/>
          <a:stretch/>
        </p:blipFill>
        <p:spPr>
          <a:xfrm>
            <a:off x="0" y="0"/>
            <a:ext cx="1219199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>
            <a:spLocks noGrp="1"/>
          </p:cNvSpPr>
          <p:nvPr>
            <p:ph type="body" idx="1"/>
          </p:nvPr>
        </p:nvSpPr>
        <p:spPr>
          <a:xfrm>
            <a:off x="1036320" y="1402665"/>
            <a:ext cx="10119300" cy="29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0" bIns="243825" anchor="b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800"/>
              <a:buNone/>
              <a:defRPr sz="4800" b="0" i="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body" idx="2"/>
          </p:nvPr>
        </p:nvSpPr>
        <p:spPr>
          <a:xfrm>
            <a:off x="1036320" y="4328160"/>
            <a:ext cx="10119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121900" bIns="6092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 sz="2400" b="0" i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(WHITE)">
  <p:cSld name="2 Column (WHITE)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>
            <a:spLocks noGrp="1"/>
          </p:cNvSpPr>
          <p:nvPr>
            <p:ph type="title"/>
          </p:nvPr>
        </p:nvSpPr>
        <p:spPr>
          <a:xfrm>
            <a:off x="548640" y="600293"/>
            <a:ext cx="110946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body" idx="1"/>
          </p:nvPr>
        </p:nvSpPr>
        <p:spPr>
          <a:xfrm>
            <a:off x="548640" y="1173620"/>
            <a:ext cx="11094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746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3" name="Google Shape;423;p58"/>
          <p:cNvSpPr txBox="1">
            <a:spLocks noGrp="1"/>
          </p:cNvSpPr>
          <p:nvPr>
            <p:ph type="body" idx="2"/>
          </p:nvPr>
        </p:nvSpPr>
        <p:spPr>
          <a:xfrm>
            <a:off x="548641" y="2137833"/>
            <a:ext cx="53952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body" idx="3"/>
          </p:nvPr>
        </p:nvSpPr>
        <p:spPr>
          <a:xfrm>
            <a:off x="6248400" y="2137833"/>
            <a:ext cx="53952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1">
  <p:cSld name="4 Columns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>
            <a:spLocks noGrp="1"/>
          </p:cNvSpPr>
          <p:nvPr>
            <p:ph type="title"/>
          </p:nvPr>
        </p:nvSpPr>
        <p:spPr>
          <a:xfrm>
            <a:off x="558800" y="609600"/>
            <a:ext cx="11074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60"/>
          <p:cNvSpPr txBox="1">
            <a:spLocks noGrp="1"/>
          </p:cNvSpPr>
          <p:nvPr>
            <p:ph type="body" idx="1"/>
          </p:nvPr>
        </p:nvSpPr>
        <p:spPr>
          <a:xfrm>
            <a:off x="558800" y="1219200"/>
            <a:ext cx="11074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121900" bIns="6092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60"/>
          <p:cNvSpPr txBox="1">
            <a:spLocks noGrp="1"/>
          </p:cNvSpPr>
          <p:nvPr>
            <p:ph type="body" idx="2"/>
          </p:nvPr>
        </p:nvSpPr>
        <p:spPr>
          <a:xfrm>
            <a:off x="558800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60"/>
          <p:cNvSpPr txBox="1">
            <a:spLocks noGrp="1"/>
          </p:cNvSpPr>
          <p:nvPr>
            <p:ph type="body" idx="3"/>
          </p:nvPr>
        </p:nvSpPr>
        <p:spPr>
          <a:xfrm>
            <a:off x="3388155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60"/>
          <p:cNvSpPr txBox="1">
            <a:spLocks noGrp="1"/>
          </p:cNvSpPr>
          <p:nvPr>
            <p:ph type="body" idx="4"/>
          </p:nvPr>
        </p:nvSpPr>
        <p:spPr>
          <a:xfrm>
            <a:off x="6238445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60"/>
          <p:cNvSpPr txBox="1">
            <a:spLocks noGrp="1"/>
          </p:cNvSpPr>
          <p:nvPr>
            <p:ph type="body" idx="5"/>
          </p:nvPr>
        </p:nvSpPr>
        <p:spPr>
          <a:xfrm>
            <a:off x="9048921" y="2138361"/>
            <a:ext cx="2584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434" name="Google Shape;434;p60"/>
          <p:cNvCxnSpPr/>
          <p:nvPr/>
        </p:nvCxnSpPr>
        <p:spPr>
          <a:xfrm>
            <a:off x="548640" y="549560"/>
            <a:ext cx="11094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60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Blank w/ Footer">
  <p:cSld name="Multi-use Blank w/ Footer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>
            <a:off x="803081" y="2798164"/>
            <a:ext cx="1950900" cy="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2"/>
          <p:cNvSpPr txBox="1">
            <a:spLocks noGrp="1"/>
          </p:cNvSpPr>
          <p:nvPr>
            <p:ph type="title"/>
          </p:nvPr>
        </p:nvSpPr>
        <p:spPr>
          <a:xfrm>
            <a:off x="803081" y="31371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&amp; Image">
  <p:cSld name="Info &amp; Image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/>
          <p:nvPr/>
        </p:nvSpPr>
        <p:spPr>
          <a:xfrm>
            <a:off x="558800" y="853440"/>
            <a:ext cx="3170100" cy="1766700"/>
          </a:xfrm>
          <a:prstGeom prst="rect">
            <a:avLst/>
          </a:prstGeom>
          <a:solidFill>
            <a:srgbClr val="172C34">
              <a:alpha val="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>
            <a:spLocks noGrp="1"/>
          </p:cNvSpPr>
          <p:nvPr>
            <p:ph type="title"/>
          </p:nvPr>
        </p:nvSpPr>
        <p:spPr>
          <a:xfrm>
            <a:off x="670560" y="975360"/>
            <a:ext cx="2925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sz="27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55" name="Google Shape;455;p63"/>
          <p:cNvCxnSpPr/>
          <p:nvPr/>
        </p:nvCxnSpPr>
        <p:spPr>
          <a:xfrm>
            <a:off x="558800" y="549560"/>
            <a:ext cx="3170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63"/>
          <p:cNvCxnSpPr/>
          <p:nvPr/>
        </p:nvCxnSpPr>
        <p:spPr>
          <a:xfrm>
            <a:off x="3952240" y="549560"/>
            <a:ext cx="76809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7" name="Google Shape;457;p63"/>
          <p:cNvSpPr txBox="1">
            <a:spLocks noGrp="1"/>
          </p:cNvSpPr>
          <p:nvPr>
            <p:ph type="body" idx="1"/>
          </p:nvPr>
        </p:nvSpPr>
        <p:spPr>
          <a:xfrm>
            <a:off x="558800" y="2804159"/>
            <a:ext cx="3170100" cy="3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0" bIns="60925" anchor="t" anchorCtr="0">
            <a:noAutofit/>
          </a:bodyPr>
          <a:lstStyle>
            <a:lvl1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–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Roboto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63"/>
          <p:cNvSpPr txBox="1"/>
          <p:nvPr/>
        </p:nvSpPr>
        <p:spPr>
          <a:xfrm>
            <a:off x="11302510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10" r:id="rId11"/>
    <p:sldLayoutId id="2147483711" r:id="rId12"/>
    <p:sldLayoutId id="2147483713" r:id="rId13"/>
    <p:sldLayoutId id="2147483716" r:id="rId14"/>
    <p:sldLayoutId id="2147483721" r:id="rId15"/>
    <p:sldLayoutId id="2147483725" r:id="rId16"/>
    <p:sldLayoutId id="2147483726" r:id="rId17"/>
    <p:sldLayoutId id="2147483727" r:id="rId18"/>
    <p:sldLayoutId id="2147483728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2">
          <p15:clr>
            <a:srgbClr val="9FCC3B"/>
          </p15:clr>
        </p15:guide>
        <p15:guide id="2" orient="horz" pos="3888">
          <p15:clr>
            <a:srgbClr val="9FCC3B"/>
          </p15:clr>
        </p15:guide>
        <p15:guide id="3" pos="7328">
          <p15:clr>
            <a:srgbClr val="9FCC3B"/>
          </p15:clr>
        </p15:guide>
        <p15:guide id="4" pos="3840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" y="1588"/>
            <a:ext cx="1588" cy="1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46"/>
          <p:cNvSpPr txBox="1">
            <a:spLocks noGrp="1"/>
          </p:cNvSpPr>
          <p:nvPr>
            <p:ph type="title"/>
          </p:nvPr>
        </p:nvSpPr>
        <p:spPr>
          <a:xfrm>
            <a:off x="684903" y="1206573"/>
            <a:ext cx="1055294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</a:pPr>
            <a:r>
              <a:rPr lang="en-US" dirty="0"/>
              <a:t>Agentic AI – Dynamic Business Reporting  </a:t>
            </a:r>
            <a:br>
              <a:rPr lang="en-US" dirty="0"/>
            </a:br>
            <a:endParaRPr dirty="0"/>
          </a:p>
        </p:txBody>
      </p:sp>
      <p:sp>
        <p:nvSpPr>
          <p:cNvPr id="1068" name="Google Shape;1068;p146"/>
          <p:cNvSpPr txBox="1">
            <a:spLocks noGrp="1"/>
          </p:cNvSpPr>
          <p:nvPr>
            <p:ph type="body" idx="1"/>
          </p:nvPr>
        </p:nvSpPr>
        <p:spPr>
          <a:xfrm>
            <a:off x="684903" y="5039725"/>
            <a:ext cx="80469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75" rIns="121900" bIns="609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dirty="0"/>
              <a:t>Arun Thangamani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64120412-65D1-D465-C12F-439AC1726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1E0CB7EF-4A40-FFBD-EC16-19322A4295CF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AI Agent Demo in OCI</a:t>
            </a:r>
          </a:p>
        </p:txBody>
      </p:sp>
    </p:spTree>
    <p:extLst>
      <p:ext uri="{BB962C8B-B14F-4D97-AF65-F5344CB8AC3E}">
        <p14:creationId xmlns:p14="http://schemas.microsoft.com/office/powerpoint/2010/main" val="89376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I_Agent_With_Langgraph_And_Langfuse_And_Human_Intervention.mp4">
            <a:hlinkClick r:id="" action="ppaction://media"/>
            <a:extLst>
              <a:ext uri="{FF2B5EF4-FFF2-40B4-BE49-F238E27FC236}">
                <a16:creationId xmlns:a16="http://schemas.microsoft.com/office/drawing/2014/main" id="{8B7D3DB5-5EB1-5632-4695-644770142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" y="0"/>
            <a:ext cx="10564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3E201936-7C81-D7CF-1516-D82656A1D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6B65C4CA-97DA-D13A-FD76-5D40C29495D7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AI Agent 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309030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7387006E-E8D5-9097-A4C7-3668DE92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BBC3A4C7-6FE3-13AD-84C9-04C7BDEB8CAD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AI Agent - Business Impact &amp; ROI at Scale</a:t>
            </a:r>
          </a:p>
          <a:p>
            <a:pPr marL="469900" lvl="3">
              <a:spcBef>
                <a:spcPts val="1200"/>
              </a:spcBef>
              <a:buClr>
                <a:srgbClr val="666666"/>
              </a:buClr>
              <a:buSzPts val="1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58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220AB-863B-7DEF-E756-A4C58D6CA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A815E-4EA4-45BD-A46E-21277ED2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90608"/>
            <a:ext cx="11074500" cy="556800"/>
          </a:xfrm>
        </p:spPr>
        <p:txBody>
          <a:bodyPr/>
          <a:lstStyle/>
          <a:p>
            <a:r>
              <a:rPr lang="en-US" dirty="0"/>
              <a:t>AI Agent – Business Impact &amp; ROI at Scale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6DDE7B-F184-E658-C669-91AAA81EE1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50" y="647408"/>
            <a:ext cx="11074500" cy="5070906"/>
          </a:xfrm>
        </p:spPr>
        <p:txBody>
          <a:bodyPr/>
          <a:lstStyle/>
          <a:p>
            <a:r>
              <a:rPr lang="en-US" sz="1600" dirty="0"/>
              <a:t>Proven Speed &amp; Accessibility:</a:t>
            </a:r>
          </a:p>
          <a:p>
            <a:pPr lvl="1"/>
            <a:r>
              <a:rPr lang="en-US" sz="1600" dirty="0"/>
              <a:t>Answered 7 complex business questions in under 60 seconds.</a:t>
            </a:r>
          </a:p>
          <a:p>
            <a:pPr lvl="1"/>
            <a:r>
              <a:rPr lang="en-US" sz="1600" dirty="0"/>
              <a:t>True end-to-end natural language experience—zero SQL knowledge required by the end user.</a:t>
            </a:r>
          </a:p>
          <a:p>
            <a:endParaRPr lang="en-US" sz="1600" dirty="0"/>
          </a:p>
          <a:p>
            <a:r>
              <a:rPr lang="en-US" sz="1600" dirty="0"/>
              <a:t>Efficiency: </a:t>
            </a:r>
          </a:p>
          <a:p>
            <a:pPr lvl="1"/>
            <a:r>
              <a:rPr lang="en-US" sz="1600" dirty="0"/>
              <a:t>We just saw an example where the AI Agent took us from 5 steps to 1 step in internal query processing </a:t>
            </a:r>
          </a:p>
          <a:p>
            <a:pPr marL="107950" indent="0">
              <a:buNone/>
            </a:pPr>
            <a:endParaRPr lang="en-US" sz="1600" dirty="0"/>
          </a:p>
          <a:p>
            <a:r>
              <a:rPr lang="en-US" sz="1600" dirty="0"/>
              <a:t>Handles Complexity: </a:t>
            </a:r>
          </a:p>
          <a:p>
            <a:pPr lvl="1"/>
            <a:r>
              <a:rPr lang="en-US" sz="1600" dirty="0"/>
              <a:t>Built to navigate massive enterprise schemas (1,000+ tables) seamlessly.</a:t>
            </a:r>
          </a:p>
          <a:p>
            <a:endParaRPr lang="en-US" sz="1600" dirty="0"/>
          </a:p>
          <a:p>
            <a:r>
              <a:rPr lang="en-US" sz="1600" dirty="0"/>
              <a:t>Enterprise Scalability &amp; Massive ROI:</a:t>
            </a:r>
          </a:p>
          <a:p>
            <a:pPr lvl="1"/>
            <a:r>
              <a:rPr lang="en-US" sz="1600" dirty="0"/>
              <a:t>Infinite Scale: Effortlessly supports hundreds of users asking thousands of questions.</a:t>
            </a:r>
          </a:p>
          <a:p>
            <a:pPr marL="107950" indent="0">
              <a:buNone/>
            </a:pPr>
            <a:endParaRPr lang="en-US" sz="1600" dirty="0"/>
          </a:p>
          <a:p>
            <a:r>
              <a:rPr lang="en-US" sz="1600" b="1" dirty="0"/>
              <a:t>The Bottom Line: </a:t>
            </a:r>
          </a:p>
          <a:p>
            <a:pPr lvl="1"/>
            <a:r>
              <a:rPr lang="en-US" sz="1600" b="1" dirty="0"/>
              <a:t>Reduces time-to-insight from days/hours to seconds/minutes</a:t>
            </a:r>
          </a:p>
          <a:p>
            <a:pPr lvl="1"/>
            <a:r>
              <a:rPr lang="en-US" sz="1600" b="1" dirty="0"/>
              <a:t>Freeing up incredibly valuable engineering and analyst resources</a:t>
            </a:r>
          </a:p>
          <a:p>
            <a:pPr lvl="1"/>
            <a:r>
              <a:rPr lang="en-US" sz="1600" b="1" dirty="0"/>
              <a:t>Freeing up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4496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D1106EB9-6DA3-A970-A1D3-7549EE26B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29096A35-0ED8-DB88-31AB-D4F04A382C81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Langfuse Observability Demo</a:t>
            </a:r>
          </a:p>
          <a:p>
            <a:pPr marL="469900" lvl="3">
              <a:spcBef>
                <a:spcPts val="1200"/>
              </a:spcBef>
              <a:buClr>
                <a:srgbClr val="666666"/>
              </a:buClr>
              <a:buSzPts val="1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9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FED95-DA00-B076-AD92-646E29B5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F75826-A804-CA3C-AC1C-F03B7D29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5" y="146064"/>
            <a:ext cx="11074500" cy="556800"/>
          </a:xfrm>
        </p:spPr>
        <p:txBody>
          <a:bodyPr/>
          <a:lstStyle/>
          <a:p>
            <a:pPr algn="ctr"/>
            <a:r>
              <a:rPr lang="en-US" sz="2400" dirty="0"/>
              <a:t>Langfuse Observability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FF012-00E0-E37C-4E61-BAAAD222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5" y="702864"/>
            <a:ext cx="10166522" cy="58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2B2DA-A920-F20B-BC8E-3F1A1304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0D08D7-5007-33DE-2CE5-42BA9FF36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5" y="146064"/>
            <a:ext cx="11074500" cy="556800"/>
          </a:xfrm>
        </p:spPr>
        <p:txBody>
          <a:bodyPr/>
          <a:lstStyle/>
          <a:p>
            <a:pPr algn="ctr"/>
            <a:r>
              <a:rPr lang="en-US" sz="2400" dirty="0"/>
              <a:t>Langfuse Observability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026D4-5102-01E0-66C8-F7EF6649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66" y="596348"/>
            <a:ext cx="10269468" cy="5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3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05BA7FEB-E9A3-6477-03A5-1B5A3B96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DFAA406D-574D-E477-ABA2-D0ED109865F1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AI Agent – Scaling POC Code </a:t>
            </a:r>
          </a:p>
          <a:p>
            <a:pPr marL="469900" lvl="3">
              <a:spcBef>
                <a:spcPts val="1200"/>
              </a:spcBef>
              <a:buClr>
                <a:srgbClr val="666666"/>
              </a:buClr>
              <a:buSzPts val="18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2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92DB2-0C94-1543-D98C-5881BF3D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22AE-DD4C-B560-AE39-A89B00E18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90608"/>
            <a:ext cx="11074500" cy="556800"/>
          </a:xfrm>
        </p:spPr>
        <p:txBody>
          <a:bodyPr/>
          <a:lstStyle/>
          <a:p>
            <a:r>
              <a:rPr lang="en-US" dirty="0"/>
              <a:t>AI Agent – Scaling POC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AA506-81CB-8AE0-D30D-11937F0E7ED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50" y="647408"/>
            <a:ext cx="11074500" cy="5070906"/>
          </a:xfrm>
        </p:spPr>
        <p:txBody>
          <a:bodyPr/>
          <a:lstStyle/>
          <a:p>
            <a:pPr marL="107950" indent="0">
              <a:buNone/>
            </a:pPr>
            <a:endParaRPr lang="en-US" sz="1600" dirty="0"/>
          </a:p>
          <a:p>
            <a:r>
              <a:rPr lang="en-US" sz="1600" dirty="0"/>
              <a:t>Scaling </a:t>
            </a:r>
          </a:p>
          <a:p>
            <a:pPr lvl="1"/>
            <a:r>
              <a:rPr lang="en-US" sz="1600" dirty="0"/>
              <a:t>Build &amp; Expose REST API around LangGraph</a:t>
            </a:r>
          </a:p>
          <a:p>
            <a:pPr lvl="2"/>
            <a:r>
              <a:rPr lang="en-US" sz="1600" dirty="0"/>
              <a:t>Fast API</a:t>
            </a:r>
          </a:p>
          <a:p>
            <a:pPr lvl="1"/>
            <a:r>
              <a:rPr lang="en-US" sz="1600" dirty="0"/>
              <a:t>Using Asynchronous Execution (astream)</a:t>
            </a:r>
          </a:p>
          <a:p>
            <a:pPr lvl="2"/>
            <a:r>
              <a:rPr lang="en-US" sz="1600" dirty="0"/>
              <a:t>Moving from app.stream to app.astream</a:t>
            </a:r>
          </a:p>
          <a:p>
            <a:pPr lvl="1"/>
            <a:r>
              <a:rPr lang="en-US" sz="1600" dirty="0"/>
              <a:t>Containerization and Cloud deployment</a:t>
            </a:r>
          </a:p>
          <a:p>
            <a:pPr lvl="2"/>
            <a:r>
              <a:rPr lang="en-US" sz="1600" dirty="0"/>
              <a:t>Compute instances, Database and LLM in the same region</a:t>
            </a:r>
          </a:p>
          <a:p>
            <a:pPr lvl="1"/>
            <a:r>
              <a:rPr lang="en-US" sz="1600" dirty="0"/>
              <a:t>External Caching</a:t>
            </a:r>
          </a:p>
          <a:p>
            <a:pPr lvl="2"/>
            <a:r>
              <a:rPr lang="en-US" sz="1600" dirty="0"/>
              <a:t>Using Redis, Memcache, etc </a:t>
            </a:r>
          </a:p>
          <a:p>
            <a:pPr lvl="1"/>
            <a:endParaRPr lang="en-US" sz="1600" dirty="0"/>
          </a:p>
          <a:p>
            <a:r>
              <a:rPr lang="en-US" sz="1600" dirty="0"/>
              <a:t>Modularization</a:t>
            </a:r>
          </a:p>
          <a:p>
            <a:pPr lvl="1"/>
            <a:r>
              <a:rPr lang="en-US" sz="1600" dirty="0"/>
              <a:t>Using MCP server if needed as a common interface</a:t>
            </a:r>
          </a:p>
          <a:p>
            <a:endParaRPr lang="en-US" sz="1600" dirty="0"/>
          </a:p>
          <a:p>
            <a:r>
              <a:rPr lang="en-US" sz="1600" dirty="0"/>
              <a:t>Governance</a:t>
            </a:r>
          </a:p>
          <a:p>
            <a:pPr lvl="1"/>
            <a:r>
              <a:rPr lang="en-US" sz="1600" dirty="0"/>
              <a:t>Better Authentication and Authorization models</a:t>
            </a:r>
          </a:p>
          <a:p>
            <a:pPr marL="10795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4589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19CC-CEB0-4C1A-A78A-5651B5B3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50" y="99237"/>
            <a:ext cx="11074500" cy="556800"/>
          </a:xfrm>
        </p:spPr>
        <p:txBody>
          <a:bodyPr/>
          <a:lstStyle/>
          <a:p>
            <a:r>
              <a:rPr lang="en-US" dirty="0"/>
              <a:t>Quick Intro – 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AF1DC-01C1-2FA7-E147-321F8974A21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99" y="893135"/>
            <a:ext cx="11074500" cy="5146726"/>
          </a:xfrm>
        </p:spPr>
        <p:txBody>
          <a:bodyPr/>
          <a:lstStyle/>
          <a:p>
            <a:r>
              <a:rPr lang="en-US" sz="1200" b="1" dirty="0"/>
              <a:t>Cloudera - Principal Solutions Architect</a:t>
            </a:r>
          </a:p>
          <a:p>
            <a:pPr lvl="1"/>
            <a:r>
              <a:rPr lang="en-US" sz="1200" dirty="0"/>
              <a:t>Resident Architect for AI and Data pipelines</a:t>
            </a:r>
          </a:p>
          <a:p>
            <a:pPr lvl="2"/>
            <a:r>
              <a:rPr lang="en-US" sz="1200" dirty="0"/>
              <a:t>Mastercard, Apple, Boeing, TMobile, SAP</a:t>
            </a:r>
          </a:p>
          <a:p>
            <a:pPr lvl="2"/>
            <a:r>
              <a:rPr lang="en-US" sz="1200" dirty="0"/>
              <a:t>Hulu/Disney, Medtronic, Wells Fargo, Microsoft</a:t>
            </a:r>
          </a:p>
          <a:p>
            <a:pPr lvl="1"/>
            <a:r>
              <a:rPr lang="en-US" sz="1200" dirty="0"/>
              <a:t>Open-Source Contributor</a:t>
            </a:r>
          </a:p>
          <a:p>
            <a:pPr lvl="2"/>
            <a:r>
              <a:rPr lang="en-US" sz="1200" dirty="0"/>
              <a:t>Apache HBase, Apache Oozie, Apache Ratis, Apache Tez (Hive)</a:t>
            </a:r>
          </a:p>
          <a:p>
            <a:pPr lvl="1"/>
            <a:r>
              <a:rPr lang="en-US" sz="1200" dirty="0"/>
              <a:t>Featured Session Speaker </a:t>
            </a:r>
          </a:p>
          <a:p>
            <a:pPr lvl="2"/>
            <a:r>
              <a:rPr lang="en-US" sz="1200" dirty="0"/>
              <a:t>Strata and </a:t>
            </a:r>
            <a:r>
              <a:rPr lang="en-US" sz="1200" dirty="0" err="1"/>
              <a:t>DataSummit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r>
              <a:rPr lang="en-US" sz="1200" b="1" dirty="0"/>
              <a:t>ADP/CDK – Datalake founding Software Architect</a:t>
            </a:r>
          </a:p>
          <a:p>
            <a:pPr lvl="1"/>
            <a:r>
              <a:rPr lang="en-US" sz="1200" dirty="0"/>
              <a:t>100K Dealers, Dynamic website content through Click Stream Processing and ETL pipelines </a:t>
            </a:r>
          </a:p>
          <a:p>
            <a:endParaRPr lang="en-US" sz="1200" dirty="0"/>
          </a:p>
          <a:p>
            <a:r>
              <a:rPr lang="en-US" sz="1200" b="1" dirty="0"/>
              <a:t>Monsanto – Architect/Tech Team Lead</a:t>
            </a:r>
          </a:p>
          <a:p>
            <a:pPr lvl="1"/>
            <a:r>
              <a:rPr lang="en-US" sz="1200" dirty="0"/>
              <a:t>Big Data Architecture for future generation of seeds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Software Engineer – Yahoo</a:t>
            </a:r>
            <a:endParaRPr lang="en-US" sz="1400" dirty="0"/>
          </a:p>
          <a:p>
            <a:pPr marL="565150" lvl="1" indent="0">
              <a:buNone/>
            </a:pPr>
            <a:endParaRPr lang="en-US" sz="1400" dirty="0"/>
          </a:p>
          <a:p>
            <a:r>
              <a:rPr lang="en-US" sz="1200" b="1" dirty="0"/>
              <a:t>Education – MS Science – Computer Science – University of Alabama</a:t>
            </a:r>
          </a:p>
        </p:txBody>
      </p:sp>
    </p:spTree>
    <p:extLst>
      <p:ext uri="{BB962C8B-B14F-4D97-AF65-F5344CB8AC3E}">
        <p14:creationId xmlns:p14="http://schemas.microsoft.com/office/powerpoint/2010/main" val="150907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1A9EFF16-C88D-8E77-EE69-F688ECCCB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1BEF2D16-7F04-F6BF-B22C-3B740B898FE8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Deliverables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800" dirty="0"/>
              <a:t>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athangamani</a:t>
            </a:r>
            <a:r>
              <a:rPr lang="en-US" sz="1800" dirty="0"/>
              <a:t>/</a:t>
            </a:r>
            <a:r>
              <a:rPr lang="en-US" sz="1800" dirty="0" err="1"/>
              <a:t>agentic_ai_with_langgraph</a:t>
            </a:r>
            <a:r>
              <a:rPr lang="en-US" sz="1800" dirty="0"/>
              <a:t>/blob/main/</a:t>
            </a:r>
            <a:r>
              <a:rPr lang="en-US" sz="1800" dirty="0" err="1"/>
              <a:t>README.md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2068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104BB8F9-3FD0-71E1-E1EF-E7875DE8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CE53BEE5-D3C6-C674-7D05-835B4285BDD2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Questions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4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43418-73E8-8F4E-94B8-78AA6EF7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15330"/>
            <a:ext cx="11074500" cy="556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5826E7-BCFD-8E43-905B-D9CEF48991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22483" y="672130"/>
            <a:ext cx="9110816" cy="5367731"/>
          </a:xfrm>
        </p:spPr>
        <p:txBody>
          <a:bodyPr/>
          <a:lstStyle/>
          <a:p>
            <a:pPr marL="755650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Dynamic Business Reporting Use case</a:t>
            </a:r>
          </a:p>
          <a:p>
            <a:pPr marL="1212850" lvl="1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Challenges in Use Case</a:t>
            </a:r>
          </a:p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endParaRPr lang="en-US" sz="1400" dirty="0">
              <a:solidFill>
                <a:srgbClr val="666666"/>
              </a:solidFill>
            </a:endParaRPr>
          </a:p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Agentic AI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Architecture</a:t>
            </a:r>
          </a:p>
          <a:p>
            <a:pPr marL="1670050" lvl="5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LangGraph for True Agentic AI</a:t>
            </a:r>
          </a:p>
          <a:p>
            <a:pPr marL="1670050" lvl="5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Langfuse for Observability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Demo for Dynamic Business Reporting Use case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AI Agent Code Walkthrough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Business Impact &amp; ROI at Scale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Langfuse Demo</a:t>
            </a:r>
          </a:p>
          <a:p>
            <a:pPr marL="1212850" lvl="4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Future Advancements – Scaling POC Code</a:t>
            </a:r>
          </a:p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endParaRPr lang="en-US" sz="1400" dirty="0">
              <a:solidFill>
                <a:srgbClr val="666666"/>
              </a:solidFill>
            </a:endParaRPr>
          </a:p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sz="1400" dirty="0">
                <a:solidFill>
                  <a:srgbClr val="666666"/>
                </a:solidFill>
              </a:rPr>
              <a:t>Deliverables</a:t>
            </a:r>
          </a:p>
        </p:txBody>
      </p:sp>
      <p:pic>
        <p:nvPicPr>
          <p:cNvPr id="7" name="Google Shape;1075;p147">
            <a:extLst>
              <a:ext uri="{FF2B5EF4-FFF2-40B4-BE49-F238E27FC236}">
                <a16:creationId xmlns:a16="http://schemas.microsoft.com/office/drawing/2014/main" id="{67EF7CFD-EBFC-1447-A4A8-D49F8258E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701" y="935421"/>
            <a:ext cx="2237354" cy="5104439"/>
          </a:xfrm>
          <a:prstGeom prst="rect">
            <a:avLst/>
          </a:prstGeom>
          <a:noFill/>
          <a:ln w="9525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125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509CD944-70A2-0848-9020-080F5EE40378}"/>
              </a:ext>
            </a:extLst>
          </p:cNvPr>
          <p:cNvSpPr/>
          <p:nvPr/>
        </p:nvSpPr>
        <p:spPr>
          <a:xfrm>
            <a:off x="594471" y="812799"/>
            <a:ext cx="11038729" cy="5255413"/>
          </a:xfrm>
          <a:prstGeom prst="rect">
            <a:avLst/>
          </a:prstGeom>
          <a:ln w="12700"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58657-52BB-9941-B5A5-6FDEA95B8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5" y="146064"/>
            <a:ext cx="11074500" cy="556800"/>
          </a:xfrm>
        </p:spPr>
        <p:txBody>
          <a:bodyPr/>
          <a:lstStyle/>
          <a:p>
            <a:r>
              <a:rPr lang="en-US" sz="2400" dirty="0"/>
              <a:t>Dynamic Business Reporting – Sales History Data Use Case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502D9-9E09-55E8-93B5-F60A17854E0B}"/>
              </a:ext>
            </a:extLst>
          </p:cNvPr>
          <p:cNvSpPr/>
          <p:nvPr/>
        </p:nvSpPr>
        <p:spPr>
          <a:xfrm>
            <a:off x="3525078" y="2716696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FACT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0B8BB-F174-C80A-8962-480B772A96D9}"/>
              </a:ext>
            </a:extLst>
          </p:cNvPr>
          <p:cNvSpPr/>
          <p:nvPr/>
        </p:nvSpPr>
        <p:spPr>
          <a:xfrm>
            <a:off x="7262193" y="2716696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COSTS</a:t>
            </a:r>
          </a:p>
          <a:p>
            <a:pPr algn="ctr"/>
            <a:r>
              <a:rPr lang="en-US" dirty="0"/>
              <a:t>FACT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3AAD43-E458-5A44-AF22-B21DD5AB065E}"/>
              </a:ext>
            </a:extLst>
          </p:cNvPr>
          <p:cNvSpPr/>
          <p:nvPr/>
        </p:nvSpPr>
        <p:spPr>
          <a:xfrm>
            <a:off x="2478155" y="1025585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  <a:p>
            <a:pPr algn="ctr"/>
            <a:r>
              <a:rPr lang="en-US" dirty="0"/>
              <a:t>Dimension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97B54C-71D3-494C-4382-B4BB9CD69245}"/>
              </a:ext>
            </a:extLst>
          </p:cNvPr>
          <p:cNvSpPr/>
          <p:nvPr/>
        </p:nvSpPr>
        <p:spPr>
          <a:xfrm>
            <a:off x="7606750" y="1025585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Customers</a:t>
            </a:r>
          </a:p>
          <a:p>
            <a:pPr algn="ctr"/>
            <a:r>
              <a:rPr lang="en-US" dirty="0"/>
              <a:t>Dimension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B5BA7C-6710-7A8A-11EB-22EE93CAC1E7}"/>
              </a:ext>
            </a:extLst>
          </p:cNvPr>
          <p:cNvSpPr/>
          <p:nvPr/>
        </p:nvSpPr>
        <p:spPr>
          <a:xfrm>
            <a:off x="5009322" y="4422311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Times</a:t>
            </a:r>
          </a:p>
          <a:p>
            <a:pPr algn="ctr"/>
            <a:r>
              <a:rPr lang="en-US" dirty="0"/>
              <a:t>Dimension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AC72F-2DB6-8398-B4D3-6F8192D06CA9}"/>
              </a:ext>
            </a:extLst>
          </p:cNvPr>
          <p:cNvSpPr/>
          <p:nvPr/>
        </p:nvSpPr>
        <p:spPr>
          <a:xfrm>
            <a:off x="8653673" y="4275180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Channels</a:t>
            </a:r>
          </a:p>
          <a:p>
            <a:pPr algn="ctr"/>
            <a:r>
              <a:rPr lang="en-US" dirty="0"/>
              <a:t>Dimension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97D98D-5249-437C-938D-20B7C72E5F04}"/>
              </a:ext>
            </a:extLst>
          </p:cNvPr>
          <p:cNvSpPr/>
          <p:nvPr/>
        </p:nvSpPr>
        <p:spPr>
          <a:xfrm>
            <a:off x="1775789" y="4422311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Promotions</a:t>
            </a:r>
          </a:p>
          <a:p>
            <a:pPr algn="ctr"/>
            <a:r>
              <a:rPr lang="en-US" dirty="0"/>
              <a:t>Dimension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5CD9248-1929-600E-5CC5-4EB7DA1D9012}"/>
              </a:ext>
            </a:extLst>
          </p:cNvPr>
          <p:cNvCxnSpPr>
            <a:stCxn id="4" idx="0"/>
            <a:endCxn id="6" idx="2"/>
          </p:cNvCxnSpPr>
          <p:nvPr/>
        </p:nvCxnSpPr>
        <p:spPr>
          <a:xfrm rot="16200000" flipV="1">
            <a:off x="3328880" y="1818131"/>
            <a:ext cx="750207" cy="104692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C71ECC2-9E78-4342-9565-8016F0319262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rot="5400000" flipH="1" flipV="1">
            <a:off x="5306768" y="416714"/>
            <a:ext cx="1220659" cy="337930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B6ACA9F-2AD8-5349-2856-B09685FE934D}"/>
              </a:ext>
            </a:extLst>
          </p:cNvPr>
          <p:cNvCxnSpPr>
            <a:stCxn id="4" idx="2"/>
            <a:endCxn id="10" idx="0"/>
          </p:cNvCxnSpPr>
          <p:nvPr/>
        </p:nvCxnSpPr>
        <p:spPr>
          <a:xfrm rot="5400000">
            <a:off x="2970445" y="3165311"/>
            <a:ext cx="764711" cy="174928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D01D50D-C2DE-51B6-C693-5F026458692A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4000800" y="3884241"/>
            <a:ext cx="1235164" cy="78187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720CD32-AB1E-04E9-E1F6-DCC0EDE16940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4929809" y="3187148"/>
            <a:ext cx="3723864" cy="155848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7176D97-E839-2278-09A8-E1034B7AED42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7761734" y="2169315"/>
            <a:ext cx="750207" cy="34455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2F35F42-9399-4285-6931-E217CBEBD061}"/>
              </a:ext>
            </a:extLst>
          </p:cNvPr>
          <p:cNvCxnSpPr>
            <a:stCxn id="5" idx="1"/>
            <a:endCxn id="8" idx="3"/>
          </p:cNvCxnSpPr>
          <p:nvPr/>
        </p:nvCxnSpPr>
        <p:spPr>
          <a:xfrm rot="10800000" flipV="1">
            <a:off x="6414053" y="3187147"/>
            <a:ext cx="848140" cy="1705615"/>
          </a:xfrm>
          <a:prstGeom prst="bentConnector3">
            <a:avLst>
              <a:gd name="adj1" fmla="val 31250"/>
            </a:avLst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35698C3-587F-1A37-52B8-9AD1B76FCCA0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8351509" y="3270650"/>
            <a:ext cx="617580" cy="139148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6E93F7E-6587-5E9E-E299-5CF46F4D9A14}"/>
              </a:ext>
            </a:extLst>
          </p:cNvPr>
          <p:cNvSpPr/>
          <p:nvPr/>
        </p:nvSpPr>
        <p:spPr>
          <a:xfrm>
            <a:off x="9659734" y="1025584"/>
            <a:ext cx="1404731" cy="940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Countries</a:t>
            </a:r>
          </a:p>
          <a:p>
            <a:pPr algn="ctr"/>
            <a:r>
              <a:rPr lang="en-US" dirty="0"/>
              <a:t>Dimension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1776ED4-4F21-F776-E510-DCE1836406D3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 flipV="1">
            <a:off x="9011481" y="1496036"/>
            <a:ext cx="648253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3B7BFF1-D6E8-A5F0-D05E-5A88C4DD64D4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16200000" flipH="1">
            <a:off x="4140575" y="65530"/>
            <a:ext cx="2161563" cy="4081672"/>
          </a:xfrm>
          <a:prstGeom prst="bentConnector4">
            <a:avLst>
              <a:gd name="adj1" fmla="val -6284"/>
              <a:gd name="adj2" fmla="val 93344"/>
            </a:avLst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1FB0-AD79-0CEC-D349-F433838E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90608"/>
            <a:ext cx="11074500" cy="556800"/>
          </a:xfrm>
        </p:spPr>
        <p:txBody>
          <a:bodyPr/>
          <a:lstStyle/>
          <a:p>
            <a:r>
              <a:rPr lang="en-US" sz="3200" dirty="0"/>
              <a:t>Dynamic Business Reporting – Sales History Data Use Case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43BC6-A482-A8CB-1ED6-C0E208CCB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930" y="727954"/>
            <a:ext cx="11074500" cy="410700"/>
          </a:xfrm>
        </p:spPr>
        <p:txBody>
          <a:bodyPr/>
          <a:lstStyle/>
          <a:p>
            <a:r>
              <a:rPr lang="en-US" dirty="0"/>
              <a:t>Challenges without AI Agents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008D6-00C9-A9DC-F9EC-1CC2B462F5E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50" y="1138654"/>
            <a:ext cx="11074500" cy="4579659"/>
          </a:xfrm>
        </p:spPr>
        <p:txBody>
          <a:bodyPr/>
          <a:lstStyle/>
          <a:p>
            <a:r>
              <a:rPr lang="en-US" sz="1400" dirty="0"/>
              <a:t>To answer just one of the important business questions : </a:t>
            </a:r>
          </a:p>
          <a:p>
            <a:pPr lvl="1"/>
            <a:r>
              <a:rPr lang="en-US" sz="1400" b="1" dirty="0"/>
              <a:t>Compare total sales in year 2000 to total sales in year 1999 and display Year-Over-Year Growth as a percentage</a:t>
            </a:r>
          </a:p>
          <a:p>
            <a:pPr lvl="1"/>
            <a:r>
              <a:rPr lang="en-US" sz="1400" dirty="0"/>
              <a:t>SQL query we may manually write is given below</a:t>
            </a:r>
          </a:p>
          <a:p>
            <a:pPr lvl="2"/>
            <a:r>
              <a:rPr lang="en-US" sz="1400" dirty="0"/>
              <a:t>This query scans the sales tables twice, does group by twice and does an additional left outer join, </a:t>
            </a:r>
            <a:r>
              <a:rPr lang="en-US" sz="1400" b="1" dirty="0"/>
              <a:t>total 5 steps</a:t>
            </a:r>
            <a:r>
              <a:rPr lang="en-US" sz="1400" dirty="0"/>
              <a:t> </a:t>
            </a:r>
          </a:p>
          <a:p>
            <a:pPr lvl="2"/>
            <a:r>
              <a:rPr lang="en-US" sz="1400" dirty="0"/>
              <a:t>AI agent with a trained LLM, can generate the same query to scan the table once, </a:t>
            </a:r>
            <a:r>
              <a:rPr lang="en-US" sz="1400" b="1" dirty="0"/>
              <a:t>total 1 step</a:t>
            </a:r>
          </a:p>
          <a:p>
            <a:r>
              <a:rPr lang="en-US" sz="1400" dirty="0"/>
              <a:t>Per User it might take minutes/hours/days to write SQL for 100’s of business questions - depending on SQL knowledge</a:t>
            </a:r>
          </a:p>
          <a:p>
            <a:endParaRPr lang="en-US" sz="1400" dirty="0"/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A4E9F1-ABFA-319C-58B9-68B73FDFACC4}"/>
              </a:ext>
            </a:extLst>
          </p:cNvPr>
          <p:cNvSpPr/>
          <p:nvPr/>
        </p:nvSpPr>
        <p:spPr>
          <a:xfrm>
            <a:off x="823964" y="3052119"/>
            <a:ext cx="10185906" cy="33271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SELECT </a:t>
            </a:r>
          </a:p>
          <a:p>
            <a:r>
              <a:rPr lang="en-US" sz="1000" dirty="0"/>
              <a:t>    CASE </a:t>
            </a:r>
          </a:p>
          <a:p>
            <a:r>
              <a:rPr lang="en-US" sz="1000" dirty="0"/>
              <a:t>        WHEN t1.year = 2000 THEN (t1.amount_sold - t2.amount_sold) / t2.amount_sold * 100</a:t>
            </a:r>
          </a:p>
          <a:p>
            <a:r>
              <a:rPr lang="en-US" sz="1000" dirty="0"/>
              <a:t>        ELSE NULL</a:t>
            </a:r>
          </a:p>
          <a:p>
            <a:r>
              <a:rPr lang="en-US" sz="1000" dirty="0"/>
              <a:t>    END AS "Year-Over-Year Growth"</a:t>
            </a:r>
          </a:p>
          <a:p>
            <a:r>
              <a:rPr lang="en-US" sz="1000" dirty="0"/>
              <a:t>FROM (</a:t>
            </a:r>
          </a:p>
          <a:p>
            <a:r>
              <a:rPr lang="en-US" sz="1000" dirty="0"/>
              <a:t>    SELECT </a:t>
            </a:r>
          </a:p>
          <a:p>
            <a:r>
              <a:rPr lang="en-US" sz="1000" dirty="0"/>
              <a:t>        EXTRACT(YEAR FROM </a:t>
            </a:r>
            <a:r>
              <a:rPr lang="en-US" sz="1000" dirty="0" err="1"/>
              <a:t>time_id</a:t>
            </a:r>
            <a:r>
              <a:rPr lang="en-US" sz="1000" dirty="0"/>
              <a:t>) AS year, </a:t>
            </a:r>
          </a:p>
          <a:p>
            <a:r>
              <a:rPr lang="en-US" sz="1000" dirty="0"/>
              <a:t>        SUM(</a:t>
            </a:r>
            <a:r>
              <a:rPr lang="en-US" sz="1000" dirty="0" err="1"/>
              <a:t>amount_sold</a:t>
            </a:r>
            <a:r>
              <a:rPr lang="en-US" sz="1000" dirty="0"/>
              <a:t>) AS </a:t>
            </a:r>
            <a:r>
              <a:rPr lang="en-US" sz="1000" dirty="0" err="1"/>
              <a:t>amount_sold</a:t>
            </a:r>
            <a:endParaRPr lang="en-US" sz="1000" dirty="0"/>
          </a:p>
          <a:p>
            <a:r>
              <a:rPr lang="en-US" sz="1000" dirty="0"/>
              <a:t>    FROM </a:t>
            </a:r>
            <a:r>
              <a:rPr lang="en-US" sz="1000" dirty="0" err="1"/>
              <a:t>sh.sales</a:t>
            </a:r>
            <a:endParaRPr lang="en-US" sz="1000" dirty="0"/>
          </a:p>
          <a:p>
            <a:r>
              <a:rPr lang="en-US" sz="1000" dirty="0"/>
              <a:t>    WHERE EXTRACT(YEAR FROM </a:t>
            </a:r>
            <a:r>
              <a:rPr lang="en-US" sz="1000" dirty="0" err="1"/>
              <a:t>time_id</a:t>
            </a:r>
            <a:r>
              <a:rPr lang="en-US" sz="1000" dirty="0"/>
              <a:t>) = 2000 </a:t>
            </a:r>
          </a:p>
          <a:p>
            <a:r>
              <a:rPr lang="en-US" sz="1000" dirty="0"/>
              <a:t>    GROUP BY EXTRACT(YEAR FROM </a:t>
            </a:r>
            <a:r>
              <a:rPr lang="en-US" sz="1000" dirty="0" err="1"/>
              <a:t>time_id</a:t>
            </a:r>
            <a:r>
              <a:rPr lang="en-US" sz="1000" dirty="0"/>
              <a:t>)</a:t>
            </a:r>
          </a:p>
          <a:p>
            <a:r>
              <a:rPr lang="en-US" sz="1000" dirty="0"/>
              <a:t>) t1</a:t>
            </a:r>
          </a:p>
          <a:p>
            <a:r>
              <a:rPr lang="en-US" sz="1000" dirty="0"/>
              <a:t>LEFT JOIN (</a:t>
            </a:r>
          </a:p>
          <a:p>
            <a:r>
              <a:rPr lang="en-US" sz="1000" dirty="0"/>
              <a:t>    SELECT </a:t>
            </a:r>
          </a:p>
          <a:p>
            <a:r>
              <a:rPr lang="en-US" sz="1000" dirty="0"/>
              <a:t>        EXTRACT(YEAR FROM </a:t>
            </a:r>
            <a:r>
              <a:rPr lang="en-US" sz="1000" dirty="0" err="1"/>
              <a:t>time_id</a:t>
            </a:r>
            <a:r>
              <a:rPr lang="en-US" sz="1000" dirty="0"/>
              <a:t>) AS year, </a:t>
            </a:r>
          </a:p>
          <a:p>
            <a:r>
              <a:rPr lang="en-US" sz="1000" dirty="0"/>
              <a:t>        SUM(</a:t>
            </a:r>
            <a:r>
              <a:rPr lang="en-US" sz="1000" dirty="0" err="1"/>
              <a:t>amount_sold</a:t>
            </a:r>
            <a:r>
              <a:rPr lang="en-US" sz="1000" dirty="0"/>
              <a:t>) AS </a:t>
            </a:r>
            <a:r>
              <a:rPr lang="en-US" sz="1000" dirty="0" err="1"/>
              <a:t>amount_sold</a:t>
            </a:r>
            <a:endParaRPr lang="en-US" sz="1000" dirty="0"/>
          </a:p>
          <a:p>
            <a:r>
              <a:rPr lang="en-US" sz="1000" dirty="0"/>
              <a:t>    FROM </a:t>
            </a:r>
            <a:r>
              <a:rPr lang="en-US" sz="1000" dirty="0" err="1"/>
              <a:t>sh.sales</a:t>
            </a:r>
            <a:endParaRPr lang="en-US" sz="1000" dirty="0"/>
          </a:p>
          <a:p>
            <a:r>
              <a:rPr lang="en-US" sz="1000" dirty="0"/>
              <a:t>    WHERE EXTRACT(YEAR FROM </a:t>
            </a:r>
            <a:r>
              <a:rPr lang="en-US" sz="1000" dirty="0" err="1"/>
              <a:t>time_id</a:t>
            </a:r>
            <a:r>
              <a:rPr lang="en-US" sz="1000" dirty="0"/>
              <a:t>) = 1999</a:t>
            </a:r>
          </a:p>
          <a:p>
            <a:r>
              <a:rPr lang="en-US" sz="1000" dirty="0"/>
              <a:t>    GROUP BY EXTRACT(YEAR FROM </a:t>
            </a:r>
            <a:r>
              <a:rPr lang="en-US" sz="1000" dirty="0" err="1"/>
              <a:t>time_id</a:t>
            </a:r>
            <a:r>
              <a:rPr lang="en-US" sz="1000" dirty="0"/>
              <a:t>)</a:t>
            </a:r>
          </a:p>
          <a:p>
            <a:r>
              <a:rPr lang="en-US" sz="1000" dirty="0"/>
              <a:t>) t2 ON t1.year = t2.year + 1</a:t>
            </a:r>
          </a:p>
        </p:txBody>
      </p:sp>
    </p:spTree>
    <p:extLst>
      <p:ext uri="{BB962C8B-B14F-4D97-AF65-F5344CB8AC3E}">
        <p14:creationId xmlns:p14="http://schemas.microsoft.com/office/powerpoint/2010/main" val="216940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>
          <a:extLst>
            <a:ext uri="{FF2B5EF4-FFF2-40B4-BE49-F238E27FC236}">
              <a16:creationId xmlns:a16="http://schemas.microsoft.com/office/drawing/2014/main" id="{A91F81FD-3BA1-865D-AC6A-70BE47CD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2;p148">
            <a:extLst>
              <a:ext uri="{FF2B5EF4-FFF2-40B4-BE49-F238E27FC236}">
                <a16:creationId xmlns:a16="http://schemas.microsoft.com/office/drawing/2014/main" id="{61EF3562-4C56-DA19-34DC-FA7CDA0E2383}"/>
              </a:ext>
            </a:extLst>
          </p:cNvPr>
          <p:cNvSpPr txBox="1">
            <a:spLocks/>
          </p:cNvSpPr>
          <p:nvPr/>
        </p:nvSpPr>
        <p:spPr>
          <a:xfrm>
            <a:off x="955481" y="3289537"/>
            <a:ext cx="106545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55650" lvl="3" indent="-285750">
              <a:spcBef>
                <a:spcPts val="1200"/>
              </a:spcBef>
              <a:buClr>
                <a:srgbClr val="666666"/>
              </a:buClr>
              <a:buSzPts val="1800"/>
              <a:buFont typeface="Wingdings" pitchFamily="2" charset="2"/>
              <a:buChar char="Ø"/>
            </a:pPr>
            <a:r>
              <a:rPr lang="en-US" dirty="0"/>
              <a:t>Agentic AI</a:t>
            </a:r>
          </a:p>
        </p:txBody>
      </p:sp>
    </p:spTree>
    <p:extLst>
      <p:ext uri="{BB962C8B-B14F-4D97-AF65-F5344CB8AC3E}">
        <p14:creationId xmlns:p14="http://schemas.microsoft.com/office/powerpoint/2010/main" val="102144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C17A1-65E3-E572-7FAE-897919636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53ED-22F2-6930-CEED-C512E93B9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90608"/>
            <a:ext cx="11074500" cy="556800"/>
          </a:xfrm>
        </p:spPr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FB0114-9ECC-5E7F-079F-E38AE209874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50" y="647408"/>
            <a:ext cx="11074500" cy="5070906"/>
          </a:xfrm>
        </p:spPr>
        <p:txBody>
          <a:bodyPr/>
          <a:lstStyle/>
          <a:p>
            <a:r>
              <a:rPr lang="en-US" sz="1600" dirty="0"/>
              <a:t>LLMs are systems that can generate text in response to a large text/prompt </a:t>
            </a:r>
          </a:p>
          <a:p>
            <a:pPr lvl="1"/>
            <a:r>
              <a:rPr lang="en-US" sz="1600" dirty="0"/>
              <a:t>They are stateless and trained models that can act as the “brain” </a:t>
            </a:r>
          </a:p>
          <a:p>
            <a:endParaRPr lang="en-US" sz="1600" dirty="0"/>
          </a:p>
          <a:p>
            <a:r>
              <a:rPr lang="en-US" sz="1600" dirty="0"/>
              <a:t>Agentic AI refers to artificial intelligence systems </a:t>
            </a:r>
          </a:p>
          <a:p>
            <a:pPr lvl="1"/>
            <a:r>
              <a:rPr lang="en-US" sz="1600" dirty="0"/>
              <a:t>Designed to pursue complex, open-ended goals autonomously. </a:t>
            </a:r>
          </a:p>
          <a:p>
            <a:r>
              <a:rPr lang="en-US" sz="1600" dirty="0"/>
              <a:t>Agentic AI systems can </a:t>
            </a:r>
          </a:p>
          <a:p>
            <a:pPr lvl="1"/>
            <a:r>
              <a:rPr lang="en-US" sz="1600" dirty="0"/>
              <a:t>plan</a:t>
            </a:r>
          </a:p>
          <a:p>
            <a:pPr lvl="1"/>
            <a:r>
              <a:rPr lang="en-US" sz="1600" dirty="0"/>
              <a:t>use tools </a:t>
            </a:r>
          </a:p>
          <a:p>
            <a:pPr lvl="1"/>
            <a:r>
              <a:rPr lang="en-US" sz="1600" dirty="0"/>
              <a:t>interact with external environments</a:t>
            </a:r>
          </a:p>
          <a:p>
            <a:pPr lvl="1"/>
            <a:r>
              <a:rPr lang="en-US" sz="1600" dirty="0"/>
              <a:t>adapt to changing circumstances until its objective is met</a:t>
            </a:r>
          </a:p>
          <a:p>
            <a:pPr lvl="1"/>
            <a:r>
              <a:rPr lang="en-US" sz="1600" dirty="0"/>
              <a:t>have long-term and short-term memory</a:t>
            </a:r>
          </a:p>
          <a:p>
            <a:pPr marL="565150" lvl="1" indent="0">
              <a:buNone/>
            </a:pPr>
            <a:endParaRPr lang="en-US" sz="1600" dirty="0"/>
          </a:p>
          <a:p>
            <a:r>
              <a:rPr lang="en-US" sz="1600" dirty="0"/>
              <a:t>Agentic AI with LangGraph</a:t>
            </a:r>
          </a:p>
          <a:p>
            <a:pPr lvl="1"/>
            <a:r>
              <a:rPr lang="en-US" sz="1600" dirty="0"/>
              <a:t>Stateful Framework for building complex cyclical graph AI applications/workflows</a:t>
            </a:r>
          </a:p>
          <a:p>
            <a:pPr lvl="2"/>
            <a:r>
              <a:rPr lang="en-US" sz="1600" dirty="0"/>
              <a:t>Not just sequential like LangChain</a:t>
            </a:r>
          </a:p>
          <a:p>
            <a:pPr lvl="1"/>
            <a:r>
              <a:rPr lang="en-US" sz="1600" dirty="0"/>
              <a:t>Nodes, Edges and Conditional routing</a:t>
            </a:r>
          </a:p>
          <a:p>
            <a:pPr lvl="1"/>
            <a:r>
              <a:rPr lang="en-US" sz="1600" dirty="0"/>
              <a:t>Built-in Persistence (state and checkpoints)</a:t>
            </a:r>
          </a:p>
          <a:p>
            <a:pPr lvl="1"/>
            <a:r>
              <a:rPr lang="en-US" sz="1600" dirty="0"/>
              <a:t>Allows AI to think, act, observe, loopback and retry if needed, produce output</a:t>
            </a:r>
          </a:p>
        </p:txBody>
      </p:sp>
    </p:spTree>
    <p:extLst>
      <p:ext uri="{BB962C8B-B14F-4D97-AF65-F5344CB8AC3E}">
        <p14:creationId xmlns:p14="http://schemas.microsoft.com/office/powerpoint/2010/main" val="130212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28F0-1FCA-DF45-D289-8A24427A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DEC56C50-16C4-93E7-21E8-C345F8C4149E}"/>
              </a:ext>
            </a:extLst>
          </p:cNvPr>
          <p:cNvCxnSpPr>
            <a:cxnSpLocks/>
            <a:endCxn id="21" idx="4"/>
          </p:cNvCxnSpPr>
          <p:nvPr/>
        </p:nvCxnSpPr>
        <p:spPr>
          <a:xfrm rot="5400000" flipH="1" flipV="1">
            <a:off x="3359728" y="2083721"/>
            <a:ext cx="973791" cy="157963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7E94B9F-950D-0FB5-6DE1-184DAAFBB512}"/>
              </a:ext>
            </a:extLst>
          </p:cNvPr>
          <p:cNvCxnSpPr>
            <a:cxnSpLocks/>
            <a:endCxn id="17" idx="0"/>
          </p:cNvCxnSpPr>
          <p:nvPr/>
        </p:nvCxnSpPr>
        <p:spPr>
          <a:xfrm rot="5400000">
            <a:off x="7768208" y="3082155"/>
            <a:ext cx="1186626" cy="790613"/>
          </a:xfrm>
          <a:prstGeom prst="curvedConnector3">
            <a:avLst>
              <a:gd name="adj1" fmla="val -3207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5D664E5-4708-E44D-00AF-04AB5E9A1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5" y="146064"/>
            <a:ext cx="11074500" cy="556800"/>
          </a:xfrm>
        </p:spPr>
        <p:txBody>
          <a:bodyPr/>
          <a:lstStyle/>
          <a:p>
            <a:pPr algn="ctr"/>
            <a:r>
              <a:rPr lang="en-US" sz="2400" dirty="0"/>
              <a:t>AI Agent – Architecture with LangGraph and Langfuse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1F5932-D3D0-53FD-AD61-A58BB2CD70A5}"/>
              </a:ext>
            </a:extLst>
          </p:cNvPr>
          <p:cNvSpPr/>
          <p:nvPr/>
        </p:nvSpPr>
        <p:spPr>
          <a:xfrm>
            <a:off x="7071456" y="887505"/>
            <a:ext cx="1571802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02F91B6-D7FB-6C25-0A2F-FBBC1CD72F1B}"/>
              </a:ext>
            </a:extLst>
          </p:cNvPr>
          <p:cNvSpPr/>
          <p:nvPr/>
        </p:nvSpPr>
        <p:spPr>
          <a:xfrm>
            <a:off x="7797483" y="2439219"/>
            <a:ext cx="1691545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get_schema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5FC7D9-A80A-7146-154A-33AF92141A3F}"/>
              </a:ext>
            </a:extLst>
          </p:cNvPr>
          <p:cNvSpPr/>
          <p:nvPr/>
        </p:nvSpPr>
        <p:spPr>
          <a:xfrm>
            <a:off x="10254342" y="1447800"/>
            <a:ext cx="1571801" cy="300445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</a:t>
            </a:r>
          </a:p>
          <a:p>
            <a:pPr algn="ctr"/>
            <a:r>
              <a:rPr lang="en-US" sz="1200" dirty="0"/>
              <a:t>Autonomous</a:t>
            </a:r>
          </a:p>
          <a:p>
            <a:pPr algn="ctr"/>
            <a:r>
              <a:rPr lang="en-US" sz="1200" dirty="0"/>
              <a:t>Data Lakehouse</a:t>
            </a:r>
          </a:p>
          <a:p>
            <a:pPr algn="ctr"/>
            <a:endParaRPr lang="en-US" sz="1200" dirty="0"/>
          </a:p>
          <a:p>
            <a:r>
              <a:rPr lang="en-US" sz="1200" dirty="0"/>
              <a:t>1) Give schema details</a:t>
            </a:r>
          </a:p>
          <a:p>
            <a:r>
              <a:rPr lang="en-US" sz="1200" dirty="0"/>
              <a:t>2) execute SQL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96C62-011D-3CB5-C5F2-BD6D20F3F423}"/>
              </a:ext>
            </a:extLst>
          </p:cNvPr>
          <p:cNvSpPr/>
          <p:nvPr/>
        </p:nvSpPr>
        <p:spPr>
          <a:xfrm>
            <a:off x="365857" y="1447800"/>
            <a:ext cx="1571801" cy="300445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Cohere LLM</a:t>
            </a:r>
          </a:p>
          <a:p>
            <a:pPr algn="ctr"/>
            <a:r>
              <a:rPr lang="en-US" sz="1200" dirty="0"/>
              <a:t>“command-r-plus-08-2024”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r>
              <a:rPr lang="en-US" sz="1200" dirty="0"/>
              <a:t>1) generate SQL</a:t>
            </a:r>
          </a:p>
          <a:p>
            <a:r>
              <a:rPr lang="en-US" sz="1200" dirty="0"/>
              <a:t>2) generate Summary Text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0FF41B-5838-C18E-0BFF-FC72CFC74CD6}"/>
              </a:ext>
            </a:extLst>
          </p:cNvPr>
          <p:cNvSpPr/>
          <p:nvPr/>
        </p:nvSpPr>
        <p:spPr>
          <a:xfrm>
            <a:off x="1937657" y="5622488"/>
            <a:ext cx="8316685" cy="59871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Langfuse Observability Engine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A00A3C-8D05-B921-94B0-273682A89316}"/>
              </a:ext>
            </a:extLst>
          </p:cNvPr>
          <p:cNvSpPr/>
          <p:nvPr/>
        </p:nvSpPr>
        <p:spPr>
          <a:xfrm>
            <a:off x="7071456" y="4070774"/>
            <a:ext cx="1789516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generate_sql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C1A6A-2051-9C5D-A825-C0B7292D4206}"/>
              </a:ext>
            </a:extLst>
          </p:cNvPr>
          <p:cNvSpPr/>
          <p:nvPr/>
        </p:nvSpPr>
        <p:spPr>
          <a:xfrm>
            <a:off x="3464025" y="4111106"/>
            <a:ext cx="1789516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execute_sql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7FCBA5-9502-C54D-42F2-8F53A8BC0333}"/>
              </a:ext>
            </a:extLst>
          </p:cNvPr>
          <p:cNvSpPr/>
          <p:nvPr/>
        </p:nvSpPr>
        <p:spPr>
          <a:xfrm>
            <a:off x="2906486" y="2599725"/>
            <a:ext cx="2029002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finalize_answer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87124-42F8-C1E2-5EAF-1D873C00BABE}"/>
              </a:ext>
            </a:extLst>
          </p:cNvPr>
          <p:cNvSpPr/>
          <p:nvPr/>
        </p:nvSpPr>
        <p:spPr>
          <a:xfrm>
            <a:off x="3139704" y="1255049"/>
            <a:ext cx="1571802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60122F55-3976-9ED4-45C4-D61DFCFF9C36}"/>
              </a:ext>
            </a:extLst>
          </p:cNvPr>
          <p:cNvCxnSpPr>
            <a:stCxn id="2" idx="4"/>
            <a:endCxn id="11" idx="0"/>
          </p:cNvCxnSpPr>
          <p:nvPr/>
        </p:nvCxnSpPr>
        <p:spPr>
          <a:xfrm rot="16200000" flipH="1">
            <a:off x="7684828" y="1480790"/>
            <a:ext cx="1130957" cy="785899"/>
          </a:xfrm>
          <a:prstGeom prst="curvedConnector3">
            <a:avLst>
              <a:gd name="adj1" fmla="val 13424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111A716-4808-BA8F-83EA-838CCA274D6E}"/>
              </a:ext>
            </a:extLst>
          </p:cNvPr>
          <p:cNvSpPr/>
          <p:nvPr/>
        </p:nvSpPr>
        <p:spPr>
          <a:xfrm>
            <a:off x="8379869" y="2767043"/>
            <a:ext cx="1691545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schema </a:t>
            </a:r>
            <a:r>
              <a:rPr lang="en-US" sz="1000" dirty="0">
                <a:sym typeface="Wingdings" pitchFamily="2" charset="2"/>
              </a:rPr>
              <a:t> </a:t>
            </a:r>
            <a:r>
              <a:rPr lang="en-US" sz="1000" dirty="0"/>
              <a:t>state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41AC177-C4B3-0548-7A26-0BDD3B293BFB}"/>
              </a:ext>
            </a:extLst>
          </p:cNvPr>
          <p:cNvSpPr/>
          <p:nvPr/>
        </p:nvSpPr>
        <p:spPr>
          <a:xfrm>
            <a:off x="8034950" y="4364479"/>
            <a:ext cx="1789516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sql_query </a:t>
            </a:r>
            <a:r>
              <a:rPr lang="en-US" sz="1000" dirty="0">
                <a:sym typeface="Wingdings" pitchFamily="2" charset="2"/>
              </a:rPr>
              <a:t> </a:t>
            </a:r>
            <a:r>
              <a:rPr lang="en-US" sz="1000" dirty="0"/>
              <a:t>state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3065D63-7D4A-46E6-5918-BEE629804BBD}"/>
              </a:ext>
            </a:extLst>
          </p:cNvPr>
          <p:cNvSpPr/>
          <p:nvPr/>
        </p:nvSpPr>
        <p:spPr>
          <a:xfrm>
            <a:off x="4157051" y="4427673"/>
            <a:ext cx="1861803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result, error, error_count </a:t>
            </a:r>
            <a:r>
              <a:rPr lang="en-US" sz="1000" dirty="0">
                <a:sym typeface="Wingdings" pitchFamily="2" charset="2"/>
              </a:rPr>
              <a:t> state</a:t>
            </a:r>
            <a:endParaRPr lang="en-US" sz="1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38872B-EB1D-AF3D-7091-EB97BCED3C3E}"/>
              </a:ext>
            </a:extLst>
          </p:cNvPr>
          <p:cNvSpPr/>
          <p:nvPr/>
        </p:nvSpPr>
        <p:spPr>
          <a:xfrm>
            <a:off x="3767640" y="2927173"/>
            <a:ext cx="1571801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answer </a:t>
            </a:r>
            <a:r>
              <a:rPr lang="en-US" sz="1000" dirty="0">
                <a:sym typeface="Wingdings" pitchFamily="2" charset="2"/>
              </a:rPr>
              <a:t> </a:t>
            </a:r>
            <a:r>
              <a:rPr lang="en-US" sz="1000" dirty="0"/>
              <a:t>state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56A32049-79FA-0826-C28C-9FA974AE7700}"/>
              </a:ext>
            </a:extLst>
          </p:cNvPr>
          <p:cNvCxnSpPr>
            <a:stCxn id="17" idx="2"/>
            <a:endCxn id="18" idx="6"/>
          </p:cNvCxnSpPr>
          <p:nvPr/>
        </p:nvCxnSpPr>
        <p:spPr>
          <a:xfrm rot="10800000" flipV="1">
            <a:off x="5253542" y="4281153"/>
            <a:ext cx="1817915" cy="4033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D64B34F3-0CF7-E375-D798-ACA5B6D89FE0}"/>
              </a:ext>
            </a:extLst>
          </p:cNvPr>
          <p:cNvCxnSpPr>
            <a:cxnSpLocks/>
            <a:stCxn id="18" idx="0"/>
          </p:cNvCxnSpPr>
          <p:nvPr/>
        </p:nvCxnSpPr>
        <p:spPr>
          <a:xfrm rot="16200000" flipV="1">
            <a:off x="3517900" y="3270223"/>
            <a:ext cx="1090625" cy="5911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685EE66C-2F84-C855-3995-8A323B09B86E}"/>
              </a:ext>
            </a:extLst>
          </p:cNvPr>
          <p:cNvCxnSpPr>
            <a:cxnSpLocks/>
            <a:stCxn id="18" idx="0"/>
            <a:endCxn id="17" idx="0"/>
          </p:cNvCxnSpPr>
          <p:nvPr/>
        </p:nvCxnSpPr>
        <p:spPr>
          <a:xfrm rot="5400000" flipH="1" flipV="1">
            <a:off x="6142332" y="2287225"/>
            <a:ext cx="40332" cy="3607431"/>
          </a:xfrm>
          <a:prstGeom prst="curvedConnector3">
            <a:avLst>
              <a:gd name="adj1" fmla="val 666796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3A74DB4-AFBB-7F93-7781-293CEA99B102}"/>
              </a:ext>
            </a:extLst>
          </p:cNvPr>
          <p:cNvSpPr/>
          <p:nvPr/>
        </p:nvSpPr>
        <p:spPr>
          <a:xfrm>
            <a:off x="7857356" y="1205383"/>
            <a:ext cx="1631672" cy="42075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question </a:t>
            </a:r>
            <a:r>
              <a:rPr lang="en-US" sz="1000" dirty="0">
                <a:sym typeface="Wingdings" pitchFamily="2" charset="2"/>
              </a:rPr>
              <a:t> </a:t>
            </a:r>
            <a:r>
              <a:rPr lang="en-US" sz="1000" dirty="0"/>
              <a:t>state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DD6733F-AA4D-FB4E-E43B-89AFEAC5F573}"/>
              </a:ext>
            </a:extLst>
          </p:cNvPr>
          <p:cNvCxnSpPr>
            <a:stCxn id="18" idx="3"/>
            <a:endCxn id="13" idx="2"/>
          </p:cNvCxnSpPr>
          <p:nvPr/>
        </p:nvCxnSpPr>
        <p:spPr>
          <a:xfrm rot="5400000" flipH="1" flipV="1">
            <a:off x="7374174" y="804176"/>
            <a:ext cx="17988" cy="7314149"/>
          </a:xfrm>
          <a:prstGeom prst="bentConnector3">
            <a:avLst>
              <a:gd name="adj1" fmla="val -3670970"/>
            </a:avLst>
          </a:prstGeom>
          <a:ln w="2540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73207799-6B41-EBE6-55AD-15548723D6B8}"/>
              </a:ext>
            </a:extLst>
          </p:cNvPr>
          <p:cNvCxnSpPr>
            <a:stCxn id="11" idx="6"/>
          </p:cNvCxnSpPr>
          <p:nvPr/>
        </p:nvCxnSpPr>
        <p:spPr>
          <a:xfrm flipV="1">
            <a:off x="9489028" y="2649597"/>
            <a:ext cx="76531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E3A708E-DA1B-8D4D-5D45-048C40FA0C00}"/>
              </a:ext>
            </a:extLst>
          </p:cNvPr>
          <p:cNvCxnSpPr>
            <a:stCxn id="20" idx="2"/>
            <a:endCxn id="15" idx="3"/>
          </p:cNvCxnSpPr>
          <p:nvPr/>
        </p:nvCxnSpPr>
        <p:spPr>
          <a:xfrm rot="10800000" flipV="1">
            <a:off x="1937658" y="2810103"/>
            <a:ext cx="968828" cy="13992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409D9AA9-1746-78A5-71A9-0158A2135C55}"/>
              </a:ext>
            </a:extLst>
          </p:cNvPr>
          <p:cNvCxnSpPr>
            <a:cxnSpLocks/>
            <a:stCxn id="17" idx="7"/>
          </p:cNvCxnSpPr>
          <p:nvPr/>
        </p:nvCxnSpPr>
        <p:spPr>
          <a:xfrm rot="16200000" flipV="1">
            <a:off x="5025443" y="558931"/>
            <a:ext cx="485679" cy="666124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12824F7-B176-DDB5-B374-2AE5299737DD}"/>
              </a:ext>
            </a:extLst>
          </p:cNvPr>
          <p:cNvSpPr txBox="1"/>
          <p:nvPr/>
        </p:nvSpPr>
        <p:spPr>
          <a:xfrm>
            <a:off x="3876145" y="1644702"/>
            <a:ext cx="1258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Answer/Error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81052E3-E91F-EB33-976D-6773CEC52625}"/>
              </a:ext>
            </a:extLst>
          </p:cNvPr>
          <p:cNvSpPr/>
          <p:nvPr/>
        </p:nvSpPr>
        <p:spPr>
          <a:xfrm>
            <a:off x="4612193" y="702864"/>
            <a:ext cx="2094001" cy="50752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User/Python Script</a:t>
            </a:r>
          </a:p>
          <a:p>
            <a:pPr algn="ctr"/>
            <a:r>
              <a:rPr lang="en-US" sz="1200" dirty="0"/>
              <a:t>Questions</a:t>
            </a:r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75BC4ECB-A09E-7FE3-67C9-7B6A5D4C05FC}"/>
              </a:ext>
            </a:extLst>
          </p:cNvPr>
          <p:cNvCxnSpPr>
            <a:cxnSpLocks/>
            <a:stCxn id="21" idx="7"/>
            <a:endCxn id="71" idx="2"/>
          </p:cNvCxnSpPr>
          <p:nvPr/>
        </p:nvCxnSpPr>
        <p:spPr>
          <a:xfrm rot="5400000" flipH="1" flipV="1">
            <a:off x="4366738" y="1071212"/>
            <a:ext cx="360038" cy="13087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1329DB8-02C3-6968-45F3-5CC7C7C81561}"/>
              </a:ext>
            </a:extLst>
          </p:cNvPr>
          <p:cNvCxnSpPr>
            <a:cxnSpLocks/>
            <a:stCxn id="71" idx="6"/>
            <a:endCxn id="2" idx="2"/>
          </p:cNvCxnSpPr>
          <p:nvPr/>
        </p:nvCxnSpPr>
        <p:spPr>
          <a:xfrm>
            <a:off x="6706194" y="956629"/>
            <a:ext cx="365262" cy="141255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4D3C0F4-3CC4-F262-FC57-F64546411F17}"/>
              </a:ext>
            </a:extLst>
          </p:cNvPr>
          <p:cNvSpPr txBox="1"/>
          <p:nvPr/>
        </p:nvSpPr>
        <p:spPr>
          <a:xfrm>
            <a:off x="5412976" y="3868174"/>
            <a:ext cx="1789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Self correcting loop for generated </a:t>
            </a:r>
            <a:r>
              <a:rPr lang="en-US" sz="1000" dirty="0" err="1"/>
              <a:t>sql</a:t>
            </a:r>
            <a:r>
              <a:rPr lang="en-US" sz="1000" dirty="0"/>
              <a:t> with retry max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97B076-9C1E-102B-3970-D423D0AFDF32}"/>
              </a:ext>
            </a:extLst>
          </p:cNvPr>
          <p:cNvSpPr/>
          <p:nvPr/>
        </p:nvSpPr>
        <p:spPr>
          <a:xfrm>
            <a:off x="5501783" y="1967320"/>
            <a:ext cx="1827379" cy="98270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LangGraph</a:t>
            </a:r>
          </a:p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checkpointers</a:t>
            </a:r>
          </a:p>
        </p:txBody>
      </p:sp>
    </p:spTree>
    <p:extLst>
      <p:ext uri="{BB962C8B-B14F-4D97-AF65-F5344CB8AC3E}">
        <p14:creationId xmlns:p14="http://schemas.microsoft.com/office/powerpoint/2010/main" val="199235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D11AF-A015-32F8-0776-9D2FD35FF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7DE4-B63C-98C0-6467-9979F5448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90608"/>
            <a:ext cx="11074500" cy="556800"/>
          </a:xfrm>
        </p:spPr>
        <p:txBody>
          <a:bodyPr/>
          <a:lstStyle/>
          <a:p>
            <a:r>
              <a:rPr lang="en-US" sz="3200" dirty="0"/>
              <a:t>Dynamic Business Reporting – Sales History Data Use Case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940AE-BE88-7793-48B4-CBAB378D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930" y="727954"/>
            <a:ext cx="11074500" cy="410700"/>
          </a:xfrm>
        </p:spPr>
        <p:txBody>
          <a:bodyPr/>
          <a:lstStyle/>
          <a:p>
            <a:r>
              <a:rPr lang="en-US" dirty="0"/>
              <a:t>AI Agent’s Improved Query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F913A-11E0-5A4A-0D5A-A1D53814732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58750" y="1138654"/>
            <a:ext cx="11074500" cy="4579659"/>
          </a:xfrm>
        </p:spPr>
        <p:txBody>
          <a:bodyPr/>
          <a:lstStyle/>
          <a:p>
            <a:r>
              <a:rPr lang="en-US" sz="1400" dirty="0"/>
              <a:t>Compare total sales in year 2000 to total sales in year 1999 and display Year-Over-Year Growth as a percentage</a:t>
            </a:r>
            <a:endParaRPr lang="en-US" sz="1400" b="1" dirty="0"/>
          </a:p>
          <a:p>
            <a:pPr lvl="1"/>
            <a:r>
              <a:rPr lang="en-US" sz="1200" dirty="0"/>
              <a:t>AI agent with a trained LLM generates a query which scans the sales table once, </a:t>
            </a:r>
            <a:r>
              <a:rPr lang="en-US" sz="1200" b="1" dirty="0"/>
              <a:t>total 1 step &amp; Aggregation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A4687-711E-C4EF-D4E6-83E3BC1A1272}"/>
              </a:ext>
            </a:extLst>
          </p:cNvPr>
          <p:cNvSpPr/>
          <p:nvPr/>
        </p:nvSpPr>
        <p:spPr>
          <a:xfrm>
            <a:off x="864157" y="2131215"/>
            <a:ext cx="9555983" cy="399779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SELECT </a:t>
            </a:r>
          </a:p>
          <a:p>
            <a:r>
              <a:rPr lang="en-US" sz="1200" dirty="0"/>
              <a:t>    CASE </a:t>
            </a:r>
          </a:p>
          <a:p>
            <a:r>
              <a:rPr lang="en-US" sz="1200" dirty="0"/>
              <a:t>        WHEN SUM(CASE WHEN EXTRACT(YEAR FROM </a:t>
            </a:r>
            <a:r>
              <a:rPr lang="en-US" sz="1200" dirty="0" err="1"/>
              <a:t>t.time_id</a:t>
            </a:r>
            <a:r>
              <a:rPr lang="en-US" sz="1200" dirty="0"/>
              <a:t>) = 1999 THEN </a:t>
            </a:r>
            <a:r>
              <a:rPr lang="en-US" sz="1200" dirty="0" err="1"/>
              <a:t>s.amount_sold</a:t>
            </a:r>
            <a:r>
              <a:rPr lang="en-US" sz="1200" dirty="0"/>
              <a:t> ELSE 0 END) = 0 </a:t>
            </a:r>
          </a:p>
          <a:p>
            <a:r>
              <a:rPr lang="en-US" sz="1200" dirty="0"/>
              <a:t>        THEN 0 </a:t>
            </a:r>
          </a:p>
          <a:p>
            <a:r>
              <a:rPr lang="en-US" sz="1200" dirty="0"/>
              <a:t>        ELSE </a:t>
            </a:r>
          </a:p>
          <a:p>
            <a:r>
              <a:rPr lang="en-US" sz="1200" dirty="0"/>
              <a:t>            (</a:t>
            </a:r>
          </a:p>
          <a:p>
            <a:r>
              <a:rPr lang="en-US" sz="1200" dirty="0"/>
              <a:t>                SUM(CASE WHEN EXTRACT(YEAR FROM </a:t>
            </a:r>
            <a:r>
              <a:rPr lang="en-US" sz="1200" dirty="0" err="1"/>
              <a:t>t.time_id</a:t>
            </a:r>
            <a:r>
              <a:rPr lang="en-US" sz="1200" dirty="0"/>
              <a:t>) = 2000 THEN </a:t>
            </a:r>
            <a:r>
              <a:rPr lang="en-US" sz="1200" dirty="0" err="1"/>
              <a:t>s.amount_sold</a:t>
            </a:r>
            <a:r>
              <a:rPr lang="en-US" sz="1200" dirty="0"/>
              <a:t> ELSE 0 END) </a:t>
            </a:r>
          </a:p>
          <a:p>
            <a:r>
              <a:rPr lang="en-US" sz="1200" dirty="0"/>
              <a:t>                - </a:t>
            </a:r>
          </a:p>
          <a:p>
            <a:r>
              <a:rPr lang="en-US" sz="1200" dirty="0"/>
              <a:t>                SUM(CASE WHEN EXTRACT(YEAR FROM </a:t>
            </a:r>
            <a:r>
              <a:rPr lang="en-US" sz="1200" dirty="0" err="1"/>
              <a:t>t.time_id</a:t>
            </a:r>
            <a:r>
              <a:rPr lang="en-US" sz="1200" dirty="0"/>
              <a:t>) = 1999 THEN </a:t>
            </a:r>
            <a:r>
              <a:rPr lang="en-US" sz="1200" dirty="0" err="1"/>
              <a:t>s.amount_sold</a:t>
            </a:r>
            <a:r>
              <a:rPr lang="en-US" sz="1200" dirty="0"/>
              <a:t> ELSE 0 END)</a:t>
            </a:r>
          </a:p>
          <a:p>
            <a:r>
              <a:rPr lang="en-US" sz="1200" dirty="0"/>
              <a:t>            ) </a:t>
            </a:r>
          </a:p>
          <a:p>
            <a:r>
              <a:rPr lang="en-US" sz="1200" dirty="0"/>
              <a:t>            / </a:t>
            </a:r>
          </a:p>
          <a:p>
            <a:r>
              <a:rPr lang="en-US" sz="1200" dirty="0"/>
              <a:t>            SUM(CASE WHEN EXTRACT(YEAR FROM </a:t>
            </a:r>
            <a:r>
              <a:rPr lang="en-US" sz="1200" dirty="0" err="1"/>
              <a:t>t.time_id</a:t>
            </a:r>
            <a:r>
              <a:rPr lang="en-US" sz="1200" dirty="0"/>
              <a:t>) = 1999 THEN </a:t>
            </a:r>
            <a:r>
              <a:rPr lang="en-US" sz="1200" dirty="0" err="1"/>
              <a:t>s.amount_sold</a:t>
            </a:r>
            <a:r>
              <a:rPr lang="en-US" sz="1200" dirty="0"/>
              <a:t> ELSE 0 END) * 100</a:t>
            </a:r>
          </a:p>
          <a:p>
            <a:r>
              <a:rPr lang="en-US" sz="1200" dirty="0"/>
              <a:t>    END AS "Year-Over-Year Growth"</a:t>
            </a:r>
          </a:p>
          <a:p>
            <a:r>
              <a:rPr lang="en-US" sz="1200" dirty="0"/>
              <a:t>FROM </a:t>
            </a:r>
            <a:r>
              <a:rPr lang="en-US" sz="1200" dirty="0" err="1"/>
              <a:t>sh.sales</a:t>
            </a:r>
            <a:r>
              <a:rPr lang="en-US" sz="1200" dirty="0"/>
              <a:t> s</a:t>
            </a:r>
          </a:p>
          <a:p>
            <a:r>
              <a:rPr lang="en-US" sz="1200" dirty="0"/>
              <a:t>INNER JOIN </a:t>
            </a:r>
            <a:r>
              <a:rPr lang="en-US" sz="1200" dirty="0" err="1"/>
              <a:t>sh.times</a:t>
            </a:r>
            <a:r>
              <a:rPr lang="en-US" sz="1200" dirty="0"/>
              <a:t> t</a:t>
            </a:r>
          </a:p>
          <a:p>
            <a:r>
              <a:rPr lang="en-US" sz="1200" dirty="0"/>
              <a:t>    ON </a:t>
            </a:r>
            <a:r>
              <a:rPr lang="en-US" sz="1200" dirty="0" err="1"/>
              <a:t>s.time_id</a:t>
            </a:r>
            <a:r>
              <a:rPr lang="en-US" sz="1200" dirty="0"/>
              <a:t> = </a:t>
            </a:r>
            <a:r>
              <a:rPr lang="en-US" sz="1200" dirty="0" err="1"/>
              <a:t>t.time_id</a:t>
            </a:r>
            <a:endParaRPr lang="en-US" sz="1200" dirty="0"/>
          </a:p>
          <a:p>
            <a:r>
              <a:rPr lang="en-US" sz="1200" dirty="0"/>
              <a:t>WHERE </a:t>
            </a:r>
            <a:r>
              <a:rPr lang="en-US" sz="1200" dirty="0" err="1"/>
              <a:t>t.time_id</a:t>
            </a:r>
            <a:r>
              <a:rPr lang="en-US" sz="1200" dirty="0"/>
              <a:t> BETWEEN TO_DATE('1999-01-01', 'YYYY-MM-DD') AND TO_DATE('2000-12-31', 'YYYY-MM-DD')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251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oudera-Light-2019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34638</TotalTime>
  <Words>1186</Words>
  <Application>Microsoft Macintosh PowerPoint</Application>
  <PresentationFormat>Widescreen</PresentationFormat>
  <Paragraphs>203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Roboto</vt:lpstr>
      <vt:lpstr>Arial</vt:lpstr>
      <vt:lpstr>Roboto Medium</vt:lpstr>
      <vt:lpstr>Lato</vt:lpstr>
      <vt:lpstr>Wingdings</vt:lpstr>
      <vt:lpstr>Roboto Light</vt:lpstr>
      <vt:lpstr>Cloudera-Light-2019</vt:lpstr>
      <vt:lpstr>Agentic AI – Dynamic Business Reporting   </vt:lpstr>
      <vt:lpstr>Quick Intro – About Me</vt:lpstr>
      <vt:lpstr>Agenda</vt:lpstr>
      <vt:lpstr>Dynamic Business Reporting – Sales History Data Use Case</vt:lpstr>
      <vt:lpstr>Dynamic Business Reporting – Sales History Data Use Case</vt:lpstr>
      <vt:lpstr>PowerPoint Presentation</vt:lpstr>
      <vt:lpstr>Agentic AI</vt:lpstr>
      <vt:lpstr>AI Agent – Architecture with LangGraph and Langfuse</vt:lpstr>
      <vt:lpstr>Dynamic Business Reporting – Sales History Data Use Case</vt:lpstr>
      <vt:lpstr>PowerPoint Presentation</vt:lpstr>
      <vt:lpstr>PowerPoint Presentation</vt:lpstr>
      <vt:lpstr>PowerPoint Presentation</vt:lpstr>
      <vt:lpstr>PowerPoint Presentation</vt:lpstr>
      <vt:lpstr>AI Agent – Business Impact &amp; ROI at Scale</vt:lpstr>
      <vt:lpstr>PowerPoint Presentation</vt:lpstr>
      <vt:lpstr>Langfuse Observability</vt:lpstr>
      <vt:lpstr>Langfuse Observability</vt:lpstr>
      <vt:lpstr>PowerPoint Presentation</vt:lpstr>
      <vt:lpstr>AI Agent – Scaling POC Code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CDP  Public Cloud Master Deck</dc:title>
  <cp:lastModifiedBy>Thangamani, Arun -ND</cp:lastModifiedBy>
  <cp:revision>1756</cp:revision>
  <dcterms:modified xsi:type="dcterms:W3CDTF">2026-02-23T21:03:36Z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2e0584-010f-4004-8a6a-d5c118c8b4bd_Enabled">
    <vt:lpwstr>true</vt:lpwstr>
  </property>
  <property fmtid="{D5CDD505-2E9C-101B-9397-08002B2CF9AE}" pid="3" name="MSIP_Label_c62e0584-010f-4004-8a6a-d5c118c8b4bd_SetDate">
    <vt:lpwstr>2026-02-20T07:16:21Z</vt:lpwstr>
  </property>
  <property fmtid="{D5CDD505-2E9C-101B-9397-08002B2CF9AE}" pid="4" name="MSIP_Label_c62e0584-010f-4004-8a6a-d5c118c8b4bd_Method">
    <vt:lpwstr>Standard</vt:lpwstr>
  </property>
  <property fmtid="{D5CDD505-2E9C-101B-9397-08002B2CF9AE}" pid="5" name="MSIP_Label_c62e0584-010f-4004-8a6a-d5c118c8b4bd_Name">
    <vt:lpwstr>Internal</vt:lpwstr>
  </property>
  <property fmtid="{D5CDD505-2E9C-101B-9397-08002B2CF9AE}" pid="6" name="MSIP_Label_c62e0584-010f-4004-8a6a-d5c118c8b4bd_SiteId">
    <vt:lpwstr>56b731a8-a2ac-4c32-bf6b-616810e913c6</vt:lpwstr>
  </property>
  <property fmtid="{D5CDD505-2E9C-101B-9397-08002B2CF9AE}" pid="7" name="MSIP_Label_c62e0584-010f-4004-8a6a-d5c118c8b4bd_ActionId">
    <vt:lpwstr>5fa661f6-3032-475b-9178-1192e2e0a14f</vt:lpwstr>
  </property>
  <property fmtid="{D5CDD505-2E9C-101B-9397-08002B2CF9AE}" pid="8" name="MSIP_Label_c62e0584-010f-4004-8a6a-d5c118c8b4bd_ContentBits">
    <vt:lpwstr>0</vt:lpwstr>
  </property>
  <property fmtid="{D5CDD505-2E9C-101B-9397-08002B2CF9AE}" pid="9" name="MSIP_Label_c62e0584-010f-4004-8a6a-d5c118c8b4bd_Tag">
    <vt:lpwstr>50, 3, 0, 1</vt:lpwstr>
  </property>
</Properties>
</file>